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261" r:id="rId5"/>
    <p:sldId id="264" r:id="rId6"/>
    <p:sldId id="259" r:id="rId7"/>
    <p:sldId id="269" r:id="rId8"/>
    <p:sldId id="272" r:id="rId9"/>
    <p:sldId id="262" r:id="rId10"/>
    <p:sldId id="265" r:id="rId11"/>
    <p:sldId id="270" r:id="rId12"/>
    <p:sldId id="26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928" autoAdjust="0"/>
  </p:normalViewPr>
  <p:slideViewPr>
    <p:cSldViewPr snapToGrid="0">
      <p:cViewPr varScale="1">
        <p:scale>
          <a:sx n="40" d="100"/>
          <a:sy n="40" d="100"/>
        </p:scale>
        <p:origin x="-12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62D5-B1AA-4426-9153-AB639B20094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981FE-C527-442E-9C1A-AC6C24AF2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МНЕМОТЕХНИКА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Мнемотехника — это схема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которую заложена определенная информация.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начала детей знакомят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мнемоквадратами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понятными изображения, которые обозначают одно слово, словосочетание, или простое предложение. Затем воспитатель усложняет задания, демонстрируя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мнемодорожки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уже квадрат из четырех картинок, по которым можно составить предложение, скороговорку, загадку. И, наконец, самая сложная структура – это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Предлагаю вам отгадать на какое стихотворение составлена эта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Конечно же вы догадались Это стихотворение Татьяны Волгиной «Подарок маме».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создания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Читаем рассказ или стихотворение, выделяем важные моменты.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Берем лист бумаги и расчерчиваем его на равные квадраты.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каждом квадрате рисуем картинку, которая, по вашему мнению, ассоциируется со словами этого этапа произведения.</a:t>
            </a:r>
          </a:p>
          <a:p>
            <a:pPr marL="0" lvl="0" indent="0" algn="just">
              <a:lnSpc>
                <a:spcPct val="150000"/>
              </a:lnSpc>
              <a:buFont typeface="+mj-lt"/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 произведение «Цветик- семицветик» </a:t>
            </a:r>
          </a:p>
          <a:p>
            <a:pPr marL="0" lvl="0" indent="0" algn="just">
              <a:lnSpc>
                <a:spcPct val="150000"/>
              </a:lnSpc>
              <a:buFont typeface="+mj-lt"/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квадрат – это Женя идет с баранками, а сзади собачка, которая эти баранки съела.</a:t>
            </a:r>
          </a:p>
          <a:p>
            <a:pPr marL="0" lvl="0" indent="0" algn="just">
              <a:lnSpc>
                <a:spcPct val="150000"/>
              </a:lnSpc>
              <a:buFont typeface="+mj-lt"/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квадрат _ Бабушка дарит Жене цветик – семицветик.</a:t>
            </a:r>
          </a:p>
          <a:p>
            <a:pPr marL="0" lvl="0" indent="0" algn="just">
              <a:lnSpc>
                <a:spcPct val="150000"/>
              </a:lnSpc>
              <a:buFont typeface="+mj-lt"/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квадрат – Женя загадывает первое желание, и т.д.</a:t>
            </a:r>
          </a:p>
          <a:p>
            <a:pPr marL="0" lvl="0" indent="0" algn="just">
              <a:lnSpc>
                <a:spcPct val="150000"/>
              </a:lnSpc>
              <a:buFont typeface="+mj-lt"/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можно составлять не только по различным художественным произведениям, но и для зашифровывания свойств предметов и явлений.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младшего дошкольного возраста лучше всего подходят цветные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детей старшего возраста могут предлагаться схемы  в одном цвете, чтобы не отвлекать внимание детей от работы.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Сюжетно- ролевая игра.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 – это деятельность в которой дети берут на себя те или иные функции взрослых людей в специально создаваемых ими игровых воображаемых условиях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воспроизводят деятельность взрослых и отношения между ними.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каждой игре вместе с детьми подбираем игровой материал, атрибуты, распределяем роли, обговариваем различные ситуации.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сюжетно- ролевых игры мы активизируем, а также корректируем речь детей. Так как именно в этой деятельности дети воспроизводят те фразы и реплики, которые они слышат в повседневной жизни. И не всегда это фразы верны.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 сюжетно-ролевой игре дети учатся вести диалог между собой, используя в речи предложения с разной интонацией и выразительностью. В сюжетно ролевой игре дети учатся использовать в речи вежливые слова,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наполнения речевым содержанием игры, используем дорожную карту, которая помогает правильно организовать игру, подобрать правильные фразы, слова.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с/ р игра «Кафе»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сюжета (кафе-пекарня, кондитерская)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ролей (официант, охранник, администратор, повар, уборщица)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атрибутов (касса, посуда, мебель, продукты, одежда, бейджики)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Обговаривание ситуаций, фраз, вежливых слов («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день, проходите, пожалуйста»; «Усаживайтесь по удобней», «Меню, пожалуйста» и т.д.)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предложенные формы работы и технологии применяются не только в организованной образовательной деятельности, но и в разных режимных моментах (утренний, вечерний круг; прогулка; свободная деятельность детей, и т.д.). Также эти приемы используются как в индивидуальной работе, так и групповой и подгрупповой формах работы с детьми.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Активизация словаря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важнейшая задача словарной работы в детском саду. В процессе этой работы воспитатель побуждает детей употреблять в речи наиболее точные, подходящие по смыслу слова.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каждым годом жизнь предъявляет все более высокие требования не только к нам, взрослым людям, но и к детям. Неуклонно растет объем знаний, которые нужно им передать. Одной из проблем развития речи детей дошкольного возраста является активизация словаря.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увеличилось число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 с низким уровнем речевого развития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связано с социально-экономическим положением в обществе, которое часто не позволяет родителям уделять достаточно времени для всестороннего развития своих детей. Родители мало общаются с детьми, общение детей со сверстниками сведено к минимуму. Живое общение заменили телевидение, компьютеры. Поэтому речевой опыт таких детей ограничен, разговорная речь бедна, малословна, словарь дошкольника беден. Работая в детском саду, педагоги отмечают у воспитанников бедность словаря, аграмматизмы, нарушения коммуникации, слабая память, быстрая утомляемость, неумение сосредоточиться.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задача состоит в том, чтобы вывести словарь ребенка из пассивного в активный.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этой работы воспитатель побуждает детей употреблять в речи наиболее точные, подходящие по смыслу слова. Специальные приемы, используемые педагогами должны вызывать у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внимание к выбору слова, формировать точность и ясность речи.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слайде я хочу представить технологии, которые мы используем в своей работе, и которые мы с вами разберем сегодня более подробно.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приемов для активизации словаря у детей –  Лексические упражнения.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лексические упражнения не имеют игровых правил. Игровая задача упражнений состоит в быстром подборе соответствующего слова. Упражнения содействуют формированию умения свободно пользоваться лексическими средствами языка, создают условия для активного отбора слов.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 активизируем прилагательные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«Скажи по-другому».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Сначала педагог называет, Ваза сделана из стекла, то какая она, ребенок отвечает стеклянная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 из дерева – деревянный;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Сумка из кожи – кожаная;                                                                             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Коробка из картона – картонная;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Антонимы.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Предлагается ребенку игра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«Наоборот»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Жил-был мальчик, который все говорил наоборот. Мама скажет: «У тебя руки грязные». А он отвечает: «Чистые». Ему говорят: «Посмотри в окно, на улице идет белый снег». А он в ответ: «Нет, снег черный». Давай поиграем в игру «Наоборот».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говорит: светлый – ребенок: темный;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Белый – черный;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– низкий;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Правый – левый;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Зимний – летний;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Легкий – тяжелый;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Лексические хороши тем, что их можно использовать во всех видах деятельности детей. (Утренний, вечерний круг, НОД, прогулка, беседа, и т.д.)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прогулки предложить детям ситуацию: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«Если часто идет дождь, небо затянулось тучами, дует холодный ветер, то какими словами можно сказать про осень, какая она? (пасмурная, дождливая, холодная, ветренная,…)»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дежурства предлагаем детям рассмотреть посуду, которую они расставляют, назвать ее форму, материал из которого она сделана, количество ее на столе)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очень эффективны упражнения на составление предложений или словосочетаний с отдельным словом. Например, перед сном предложить детям составить словосочетания со словом «Мягкая» (Мягкая подушка, мягкая постель). Затем предлагаем составить предложения, используя эти словосочетания.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Следующий прием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Речевые д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идактические игры.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дидактическая игра включает в себя несколько элементов, а именно: дидактическую задачу, содержание, и игровые действия.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игр, также как и упражнений заключается в том, что они помогают детям активизировать словарь как во время организованной образовательной деятельности так и в свободной деятельности детей.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 игра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«Слова – приятели»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детям из 3х слов выбрать 2 слова приятеля  назвать лишнее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имен существительных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Дом, солдат, боец;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Конь, собака, лошадь;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имен прилагательных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Грустный, печальный, глубокий;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Храбрый, звонкий, смелый;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глаголов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Взять, схватить, идти;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Думать, ехать, соображать;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беседы перед обедом можно предложить детям игру: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«Один-три-пять»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говорит СКАТЕРТЬ и показывает карточку с числом– дети должны сказать: «одна скатерть, три скатерти, пять скатертей и т.д.» Потом выбирается другое слово относящиеся к приему пищи (стакан, салфетка, ложка).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эту игру можно играть в другие режимные моменты, выбрав соответствующие слова.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активизации словаря эффективным является составление нерифмованного стихотворения –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французского переводится как пять строк.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пример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теме семья: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1-я строка – одно слово, обычно существительное, отражающее тему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2-я строка – два слова, прилагательные, описывающие основную мысль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Красивая, добрая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3-я строка – три слова, глаголы, описывающие действия в рамках темы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Готовит, работает, играет с детьми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4-я строка – фраза из нескольких слов, показывающая отношения автора к теме, предложение по теме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свою маму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5-я строка – слова, связанные с первым,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отражающие сущность темы (ассоциации)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учатся: подбирать к существительному прилагательные, подбирать к существительному глаголы; составляют предложение по предметной или сюжетной картине, используя схемы предложений. Учатся выражать свое личностное отношение к теме одной фразой.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работе мы используем такие формы работы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
составление краткого рассказа по готовому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
Например:  
Огурец
Зеленый, овальный
Срываем, режем, едим
Огурец лежит на грядке
Салат 
коррекция и совершенствование готового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(детям предлагается заменить готовые слова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синонимы) 
Длинный, колючий
Садим, готовим, моём
Мы вырастили вкусный огурец. 
Овощ
Тем самым мы активизирует речь детей,  провоцируя детей находить новые прилагательные и глаголы к известному существительному. 
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загадок, когда вместо первого существительного ставится вопрос.
 Предлагаем вам отгадать загадку! 
Конечно же все догадались что это ТАРАКАНИЩЕ
Работу над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мы проводим также в разных режимных моментах.  
Например : во время умывания мы можем предложить детям составить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тему:  МЫЛО, ЗЕРКАЛО.; перед завтраком: ЗАВТРАК, ПОСУДА.
Составляя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дети учатся употреблять знакомые слова с другими существительными. 
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хорошо применять для индивидуальной работы, для загадывания загадок, для итоговой беседы по какому-либо прочитанному произведению. 
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32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Кластер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/>
              <a:t>Смысл «кластера» в выделении смысловых единиц и их графическом оформлении в виде грозди. Кластер не дается готовым, а оформляется вместе с детьми в течении всей темы. Для него необходимы: ватман или магнитная доска, предметные картинки, карандаши, маркеры. Правила составления «кластера» очень простые. Выделяем центр – это наша тема, ключевое понятие. (пример космос) От нее отходят лучи – крупные смысловые единицы (Транспорт, профессии, космические объекты), а от них соответствующие термины, уточнения,  которые формируются при изучении темы в дальнейшем. (Космические объекты - это планеты, метеориты, звезды). Все последующие ассоциации логически связаны с ключевым понятием. В нашем комплексно-тематическом планировании тема: Космос рассчитана на 2 недели, в течении которой мы вместе с детьми ежедневно наполняли наш кластер новыми объектами. Во время тематических бесед детям предлагалось составить предложения, рассказы; придумать дома сказку совместно с родителями, рассказать родителям о космосе, используя Кластер, который отправлялся родителям при помощи </a:t>
            </a:r>
            <a:r>
              <a:rPr lang="ru-RU" dirty="0" err="1"/>
              <a:t>месенджера</a:t>
            </a:r>
            <a:r>
              <a:rPr lang="ru-RU" dirty="0"/>
              <a:t> </a:t>
            </a:r>
            <a:r>
              <a:rPr lang="ru-RU" dirty="0" err="1"/>
              <a:t>вайбер</a:t>
            </a:r>
            <a:r>
              <a:rPr lang="ru-RU" dirty="0"/>
              <a:t>. Кластер активизирует мыслительную деятельность дошкольников: умение ставить вопросы, выделить главное, делать сравнение, устанавливать причинно-следственные связи и делать умозаключения. Можно составлять кластеры по любой из тем: «Транспорт», «Времена года», «Полезные продукты», «Животные», «Безопасность», «Профессии»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981FE-C527-442E-9C1A-AC6C24AF20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/>
          <a:srcRect t="2769" b="-2769"/>
          <a:stretch>
            <a:fillRect/>
          </a:stretch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8"/>
          <a:stretch>
            <a:fillRect/>
          </a:stretch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>
            <a:fillRect/>
          </a:stretch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>
            <a:fillRect/>
          </a:stretch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>
            <a:fillRect/>
          </a:stretch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5844" y="2205985"/>
            <a:ext cx="7022409" cy="2387600"/>
          </a:xfrm>
        </p:spPr>
        <p:txBody>
          <a:bodyPr>
            <a:noAutofit/>
          </a:bodyPr>
          <a:lstStyle/>
          <a:p>
            <a:pPr algn="l"/>
            <a:r>
              <a:rPr lang="ru-RU" sz="5400" dirty="0">
                <a:latin typeface="Vladimir Script" panose="03050402040407070305" pitchFamily="66" charset="0"/>
              </a:rPr>
              <a:t/>
            </a:r>
            <a:br>
              <a:rPr lang="ru-RU" sz="5400" dirty="0">
                <a:latin typeface="Vladimir Script" panose="03050402040407070305" pitchFamily="66" charset="0"/>
              </a:rPr>
            </a:br>
            <a:r>
              <a:rPr lang="ru-RU" sz="5400" dirty="0">
                <a:latin typeface="Vladimir Script" panose="03050402040407070305" pitchFamily="66" charset="0"/>
              </a:rPr>
              <a:t>Активизация словаря детей старшего дошкольного возраста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6138" y="4884821"/>
            <a:ext cx="5789503" cy="1785343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3800" dirty="0"/>
              <a:t>Воспитатель </a:t>
            </a:r>
          </a:p>
          <a:p>
            <a:pPr algn="r"/>
            <a:r>
              <a:rPr lang="ru-RU" sz="4600" b="1" dirty="0" err="1"/>
              <a:t>Невьянцева</a:t>
            </a:r>
            <a:endParaRPr lang="ru-RU" sz="4600" b="1" dirty="0"/>
          </a:p>
          <a:p>
            <a:pPr algn="r"/>
            <a:r>
              <a:rPr lang="ru-RU" sz="4600" b="1" dirty="0"/>
              <a:t>Олеся Николаевна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6688" y="10253"/>
            <a:ext cx="7119406" cy="1537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5501057" y="655649"/>
            <a:ext cx="2093976" cy="481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07231"/>
                </a:lnTo>
                <a:lnTo>
                  <a:pt x="3686542" y="407231"/>
                </a:lnTo>
                <a:lnTo>
                  <a:pt x="3686542" y="72532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5455337" y="619304"/>
            <a:ext cx="91440" cy="7253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231"/>
                </a:lnTo>
                <a:lnTo>
                  <a:pt x="78513" y="407231"/>
                </a:lnTo>
                <a:lnTo>
                  <a:pt x="78513" y="72532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3016800" y="655649"/>
            <a:ext cx="2484258" cy="7253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7617" y="0"/>
                </a:moveTo>
                <a:lnTo>
                  <a:pt x="3577617" y="407231"/>
                </a:lnTo>
                <a:lnTo>
                  <a:pt x="0" y="407231"/>
                </a:lnTo>
                <a:lnTo>
                  <a:pt x="0" y="72532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3889974" y="199630"/>
            <a:ext cx="3090964" cy="481912"/>
          </a:xfrm>
          <a:custGeom>
            <a:avLst/>
            <a:gdLst>
              <a:gd name="connsiteX0" fmla="*/ 0 w 3090964"/>
              <a:gd name="connsiteY0" fmla="*/ 0 h 481912"/>
              <a:gd name="connsiteX1" fmla="*/ 3090964 w 3090964"/>
              <a:gd name="connsiteY1" fmla="*/ 0 h 481912"/>
              <a:gd name="connsiteX2" fmla="*/ 3090964 w 3090964"/>
              <a:gd name="connsiteY2" fmla="*/ 481912 h 481912"/>
              <a:gd name="connsiteX3" fmla="*/ 0 w 3090964"/>
              <a:gd name="connsiteY3" fmla="*/ 481912 h 481912"/>
              <a:gd name="connsiteX4" fmla="*/ 0 w 3090964"/>
              <a:gd name="connsiteY4" fmla="*/ 0 h 48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964" h="481912">
                <a:moveTo>
                  <a:pt x="0" y="0"/>
                </a:moveTo>
                <a:lnTo>
                  <a:pt x="3090964" y="0"/>
                </a:lnTo>
                <a:lnTo>
                  <a:pt x="3090964" y="481912"/>
                </a:lnTo>
                <a:lnTo>
                  <a:pt x="0" y="481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/>
              <a:t>МНЕМОТЕХНИКА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32164" y="1380974"/>
            <a:ext cx="2363180" cy="467779"/>
          </a:xfrm>
          <a:custGeom>
            <a:avLst/>
            <a:gdLst>
              <a:gd name="connsiteX0" fmla="*/ 0 w 2969270"/>
              <a:gd name="connsiteY0" fmla="*/ 0 h 521462"/>
              <a:gd name="connsiteX1" fmla="*/ 2969270 w 2969270"/>
              <a:gd name="connsiteY1" fmla="*/ 0 h 521462"/>
              <a:gd name="connsiteX2" fmla="*/ 2969270 w 2969270"/>
              <a:gd name="connsiteY2" fmla="*/ 521462 h 521462"/>
              <a:gd name="connsiteX3" fmla="*/ 0 w 2969270"/>
              <a:gd name="connsiteY3" fmla="*/ 521462 h 521462"/>
              <a:gd name="connsiteX4" fmla="*/ 0 w 2969270"/>
              <a:gd name="connsiteY4" fmla="*/ 0 h 52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9270" h="521462">
                <a:moveTo>
                  <a:pt x="0" y="0"/>
                </a:moveTo>
                <a:lnTo>
                  <a:pt x="2969270" y="0"/>
                </a:lnTo>
                <a:lnTo>
                  <a:pt x="2969270" y="521462"/>
                </a:lnTo>
                <a:lnTo>
                  <a:pt x="0" y="5214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/>
              <a:t>Мнемоквадрат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159215" y="1344629"/>
            <a:ext cx="2552482" cy="518257"/>
          </a:xfrm>
          <a:custGeom>
            <a:avLst/>
            <a:gdLst>
              <a:gd name="connsiteX0" fmla="*/ 0 w 2979177"/>
              <a:gd name="connsiteY0" fmla="*/ 0 h 550711"/>
              <a:gd name="connsiteX1" fmla="*/ 2979177 w 2979177"/>
              <a:gd name="connsiteY1" fmla="*/ 0 h 550711"/>
              <a:gd name="connsiteX2" fmla="*/ 2979177 w 2979177"/>
              <a:gd name="connsiteY2" fmla="*/ 550711 h 550711"/>
              <a:gd name="connsiteX3" fmla="*/ 0 w 2979177"/>
              <a:gd name="connsiteY3" fmla="*/ 550711 h 550711"/>
              <a:gd name="connsiteX4" fmla="*/ 0 w 2979177"/>
              <a:gd name="connsiteY4" fmla="*/ 0 h 55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177" h="550711">
                <a:moveTo>
                  <a:pt x="0" y="0"/>
                </a:moveTo>
                <a:lnTo>
                  <a:pt x="2979177" y="0"/>
                </a:lnTo>
                <a:lnTo>
                  <a:pt x="2979177" y="550711"/>
                </a:lnTo>
                <a:lnTo>
                  <a:pt x="0" y="5507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/>
              <a:t>Мнемодорожки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199765" y="1369867"/>
            <a:ext cx="2475845" cy="467779"/>
          </a:xfrm>
          <a:custGeom>
            <a:avLst/>
            <a:gdLst>
              <a:gd name="connsiteX0" fmla="*/ 0 w 3055943"/>
              <a:gd name="connsiteY0" fmla="*/ 0 h 467779"/>
              <a:gd name="connsiteX1" fmla="*/ 3055943 w 3055943"/>
              <a:gd name="connsiteY1" fmla="*/ 0 h 467779"/>
              <a:gd name="connsiteX2" fmla="*/ 3055943 w 3055943"/>
              <a:gd name="connsiteY2" fmla="*/ 467779 h 467779"/>
              <a:gd name="connsiteX3" fmla="*/ 0 w 3055943"/>
              <a:gd name="connsiteY3" fmla="*/ 467779 h 467779"/>
              <a:gd name="connsiteX4" fmla="*/ 0 w 3055943"/>
              <a:gd name="connsiteY4" fmla="*/ 0 h 46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943" h="467779">
                <a:moveTo>
                  <a:pt x="0" y="0"/>
                </a:moveTo>
                <a:lnTo>
                  <a:pt x="3055943" y="0"/>
                </a:lnTo>
                <a:lnTo>
                  <a:pt x="3055943" y="467779"/>
                </a:lnTo>
                <a:lnTo>
                  <a:pt x="0" y="467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/>
              <a:t>Мнемотаблицы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3" t="17459" r="68038" b="35496"/>
          <a:stretch>
            <a:fillRect/>
          </a:stretch>
        </p:blipFill>
        <p:spPr>
          <a:xfrm>
            <a:off x="2152769" y="2063816"/>
            <a:ext cx="1156115" cy="11091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" t="-979" r="75037" b="979"/>
          <a:stretch>
            <a:fillRect/>
          </a:stretch>
        </p:blipFill>
        <p:spPr>
          <a:xfrm>
            <a:off x="4483255" y="1920792"/>
            <a:ext cx="1131359" cy="11783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75" t="2011"/>
          <a:stretch>
            <a:fillRect/>
          </a:stretch>
        </p:blipFill>
        <p:spPr>
          <a:xfrm>
            <a:off x="4483255" y="5304112"/>
            <a:ext cx="1116025" cy="11487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50211" t="2773" r="24200"/>
          <a:stretch>
            <a:fillRect/>
          </a:stretch>
        </p:blipFill>
        <p:spPr>
          <a:xfrm>
            <a:off x="4480736" y="4189506"/>
            <a:ext cx="1131359" cy="111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/>
          <a:srcRect l="24314" t="1906" r="49219" b="33"/>
          <a:stretch>
            <a:fillRect/>
          </a:stretch>
        </p:blipFill>
        <p:spPr>
          <a:xfrm>
            <a:off x="4483255" y="3099122"/>
            <a:ext cx="1135020" cy="10903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51" t="11739" r="3848" b="19817"/>
          <a:stretch>
            <a:fillRect/>
          </a:stretch>
        </p:blipFill>
        <p:spPr>
          <a:xfrm>
            <a:off x="7199765" y="2102990"/>
            <a:ext cx="2847699" cy="24860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/>
          <a:srcRect l="2182" t="11970" r="65421" b="24588"/>
          <a:stretch>
            <a:fillRect/>
          </a:stretch>
        </p:blipFill>
        <p:spPr>
          <a:xfrm>
            <a:off x="10232109" y="3585876"/>
            <a:ext cx="1580429" cy="2321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6" t="23999" r="47412" b="9667"/>
          <a:stretch>
            <a:fillRect/>
          </a:stretch>
        </p:blipFill>
        <p:spPr>
          <a:xfrm>
            <a:off x="2152768" y="3546830"/>
            <a:ext cx="1156115" cy="12853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3" t="32167" r="10792" b="20167"/>
          <a:stretch>
            <a:fillRect/>
          </a:stretch>
        </p:blipFill>
        <p:spPr>
          <a:xfrm>
            <a:off x="2154044" y="5185093"/>
            <a:ext cx="1156957" cy="126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55"/>
          <a:stretch>
            <a:fillRect/>
          </a:stretch>
        </p:blipFill>
        <p:spPr>
          <a:xfrm>
            <a:off x="6211772" y="790194"/>
            <a:ext cx="3789478" cy="250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58" t="1089" b="-714"/>
          <a:stretch>
            <a:fillRect/>
          </a:stretch>
        </p:blipFill>
        <p:spPr>
          <a:xfrm>
            <a:off x="1759530" y="768626"/>
            <a:ext cx="2021076" cy="2012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31" y="91672"/>
            <a:ext cx="6770953" cy="4891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Этапы создания </a:t>
            </a:r>
            <a:r>
              <a:rPr lang="ru-RU" dirty="0" err="1"/>
              <a:t>мнемотаблицы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78904" y="3047428"/>
            <a:ext cx="3732756" cy="4891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Виды </a:t>
            </a:r>
            <a:r>
              <a:rPr lang="ru-RU" sz="2400" dirty="0" err="1"/>
              <a:t>мнемотаблиц</a:t>
            </a:r>
            <a:r>
              <a:rPr lang="ru-RU" sz="2400" dirty="0"/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02082" y="3846722"/>
            <a:ext cx="1872784" cy="2497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0997" y="4136449"/>
            <a:ext cx="2497046" cy="18727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91035" y="3846720"/>
            <a:ext cx="1872785" cy="249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795" y="117475"/>
            <a:ext cx="9519920" cy="6210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Сюжетно-ролевые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7980" y="885825"/>
            <a:ext cx="5994400" cy="3641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Дорожная карта сюжетно-ролевой игры «Кафе»:</a:t>
            </a:r>
          </a:p>
          <a:p>
            <a:r>
              <a:rPr lang="ru-RU" dirty="0"/>
              <a:t>Обсуждение сюжета (виды кафе, названия)</a:t>
            </a:r>
          </a:p>
          <a:p>
            <a:r>
              <a:rPr lang="ru-RU" dirty="0"/>
              <a:t>Распределение ролей (официант, охранник, администратор, повар, уборщица)</a:t>
            </a:r>
          </a:p>
          <a:p>
            <a:r>
              <a:rPr lang="ru-RU" dirty="0"/>
              <a:t>Подбор атрибутов (касса, посуда, мебель, продукты, одежда, </a:t>
            </a:r>
            <a:r>
              <a:rPr lang="ru-RU" dirty="0" err="1"/>
              <a:t>бейджики</a:t>
            </a:r>
            <a:r>
              <a:rPr lang="ru-RU" dirty="0"/>
              <a:t>)</a:t>
            </a:r>
          </a:p>
          <a:p>
            <a:r>
              <a:rPr lang="ru-RU" dirty="0"/>
              <a:t>Обсуждение ситуации, подбор выражений, использование вежливых слов («Добрый день, проходите, пожалуйста»; «Усаживайтесь поудобнее»; «Что будете заказывать?»)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1837" y="4047722"/>
            <a:ext cx="1384267" cy="2460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448" y="4673990"/>
            <a:ext cx="2962439" cy="1666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72"/>
          <a:stretch>
            <a:fillRect/>
          </a:stretch>
        </p:blipFill>
        <p:spPr>
          <a:xfrm>
            <a:off x="5465908" y="4659285"/>
            <a:ext cx="2682273" cy="1694412"/>
          </a:xfrm>
          <a:prstGeom prst="rect">
            <a:avLst/>
          </a:prstGeom>
        </p:spPr>
      </p:pic>
      <p:pic>
        <p:nvPicPr>
          <p:cNvPr id="8" name="Замещающее содержимое 7" descr="изображение_viber_2022-04-19_15-47-24-467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7921625" y="974725"/>
            <a:ext cx="3963035" cy="297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0605" y="1613828"/>
            <a:ext cx="6841395" cy="2626702"/>
          </a:xfrm>
        </p:spPr>
        <p:txBody>
          <a:bodyPr>
            <a:normAutofit/>
          </a:bodyPr>
          <a:lstStyle/>
          <a:p>
            <a:r>
              <a:rPr lang="ru-RU" sz="8800" b="1" i="1" dirty="0">
                <a:solidFill>
                  <a:srgbClr val="00B0F0"/>
                </a:solidFill>
                <a:latin typeface="Gabriola" panose="04040605051002020D02" pitchFamily="82" charset="0"/>
              </a:rPr>
              <a:t>СПАСИБО </a:t>
            </a:r>
            <a:br>
              <a:rPr lang="ru-RU" sz="8800" b="1" i="1" dirty="0">
                <a:solidFill>
                  <a:srgbClr val="00B0F0"/>
                </a:solidFill>
                <a:latin typeface="Gabriola" panose="04040605051002020D02" pitchFamily="82" charset="0"/>
              </a:rPr>
            </a:br>
            <a:r>
              <a:rPr lang="ru-RU" sz="8800" b="1" i="1" dirty="0">
                <a:solidFill>
                  <a:srgbClr val="00B0F0"/>
                </a:solidFill>
                <a:latin typeface="Gabriola" panose="04040605051002020D02" pitchFamily="82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Активизировать словарь – значит осмысленно пользоваться словами, переводить слова из пассивного состояния в активное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0" t="8846" r="6858" b="7969"/>
          <a:stretch>
            <a:fillRect/>
          </a:stretch>
        </p:blipFill>
        <p:spPr>
          <a:xfrm>
            <a:off x="6574274" y="1864194"/>
            <a:ext cx="3269946" cy="21724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34695" y="1904050"/>
            <a:ext cx="2725148" cy="1816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9247" y="4219663"/>
            <a:ext cx="3614852" cy="241429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381" y="3577702"/>
            <a:ext cx="3601122" cy="27008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462170" y="2648924"/>
            <a:ext cx="3361604" cy="1806788"/>
          </a:xfrm>
          <a:custGeom>
            <a:avLst/>
            <a:gdLst>
              <a:gd name="connsiteX0" fmla="*/ 0 w 3361604"/>
              <a:gd name="connsiteY0" fmla="*/ 301137 h 1806788"/>
              <a:gd name="connsiteX1" fmla="*/ 301137 w 3361604"/>
              <a:gd name="connsiteY1" fmla="*/ 0 h 1806788"/>
              <a:gd name="connsiteX2" fmla="*/ 3060467 w 3361604"/>
              <a:gd name="connsiteY2" fmla="*/ 0 h 1806788"/>
              <a:gd name="connsiteX3" fmla="*/ 3361604 w 3361604"/>
              <a:gd name="connsiteY3" fmla="*/ 301137 h 1806788"/>
              <a:gd name="connsiteX4" fmla="*/ 3361604 w 3361604"/>
              <a:gd name="connsiteY4" fmla="*/ 1505651 h 1806788"/>
              <a:gd name="connsiteX5" fmla="*/ 3060467 w 3361604"/>
              <a:gd name="connsiteY5" fmla="*/ 1806788 h 1806788"/>
              <a:gd name="connsiteX6" fmla="*/ 301137 w 3361604"/>
              <a:gd name="connsiteY6" fmla="*/ 1806788 h 1806788"/>
              <a:gd name="connsiteX7" fmla="*/ 0 w 3361604"/>
              <a:gd name="connsiteY7" fmla="*/ 1505651 h 1806788"/>
              <a:gd name="connsiteX8" fmla="*/ 0 w 3361604"/>
              <a:gd name="connsiteY8" fmla="*/ 301137 h 18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1604" h="1806788">
                <a:moveTo>
                  <a:pt x="0" y="301137"/>
                </a:moveTo>
                <a:cubicBezTo>
                  <a:pt x="0" y="134824"/>
                  <a:pt x="134824" y="0"/>
                  <a:pt x="301137" y="0"/>
                </a:cubicBezTo>
                <a:lnTo>
                  <a:pt x="3060467" y="0"/>
                </a:lnTo>
                <a:cubicBezTo>
                  <a:pt x="3226780" y="0"/>
                  <a:pt x="3361604" y="134824"/>
                  <a:pt x="3361604" y="301137"/>
                </a:cubicBezTo>
                <a:lnTo>
                  <a:pt x="3361604" y="1505651"/>
                </a:lnTo>
                <a:cubicBezTo>
                  <a:pt x="3361604" y="1671964"/>
                  <a:pt x="3226780" y="1806788"/>
                  <a:pt x="3060467" y="1806788"/>
                </a:cubicBezTo>
                <a:lnTo>
                  <a:pt x="301137" y="1806788"/>
                </a:lnTo>
                <a:cubicBezTo>
                  <a:pt x="134824" y="1806788"/>
                  <a:pt x="0" y="1671964"/>
                  <a:pt x="0" y="1505651"/>
                </a:cubicBezTo>
                <a:lnTo>
                  <a:pt x="0" y="30113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60" tIns="149160" rIns="149160" bIns="1491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Формы работы</a:t>
            </a:r>
          </a:p>
        </p:txBody>
      </p:sp>
      <p:sp>
        <p:nvSpPr>
          <p:cNvPr id="4" name="Полилиния 3"/>
          <p:cNvSpPr/>
          <p:nvPr/>
        </p:nvSpPr>
        <p:spPr>
          <a:xfrm rot="16200000">
            <a:off x="5683461" y="1527851"/>
            <a:ext cx="1613149" cy="3977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251531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4777246" y="247677"/>
            <a:ext cx="2907372" cy="998569"/>
          </a:xfrm>
          <a:custGeom>
            <a:avLst/>
            <a:gdLst>
              <a:gd name="connsiteX0" fmla="*/ 0 w 2731452"/>
              <a:gd name="connsiteY0" fmla="*/ 137942 h 827634"/>
              <a:gd name="connsiteX1" fmla="*/ 137942 w 2731452"/>
              <a:gd name="connsiteY1" fmla="*/ 0 h 827634"/>
              <a:gd name="connsiteX2" fmla="*/ 2593510 w 2731452"/>
              <a:gd name="connsiteY2" fmla="*/ 0 h 827634"/>
              <a:gd name="connsiteX3" fmla="*/ 2731452 w 2731452"/>
              <a:gd name="connsiteY3" fmla="*/ 137942 h 827634"/>
              <a:gd name="connsiteX4" fmla="*/ 2731452 w 2731452"/>
              <a:gd name="connsiteY4" fmla="*/ 689692 h 827634"/>
              <a:gd name="connsiteX5" fmla="*/ 2593510 w 2731452"/>
              <a:gd name="connsiteY5" fmla="*/ 827634 h 827634"/>
              <a:gd name="connsiteX6" fmla="*/ 137942 w 2731452"/>
              <a:gd name="connsiteY6" fmla="*/ 827634 h 827634"/>
              <a:gd name="connsiteX7" fmla="*/ 0 w 2731452"/>
              <a:gd name="connsiteY7" fmla="*/ 689692 h 827634"/>
              <a:gd name="connsiteX8" fmla="*/ 0 w 2731452"/>
              <a:gd name="connsiteY8" fmla="*/ 137942 h 82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452" h="827634">
                <a:moveTo>
                  <a:pt x="0" y="137942"/>
                </a:moveTo>
                <a:cubicBezTo>
                  <a:pt x="0" y="61759"/>
                  <a:pt x="61759" y="0"/>
                  <a:pt x="137942" y="0"/>
                </a:cubicBezTo>
                <a:lnTo>
                  <a:pt x="2593510" y="0"/>
                </a:lnTo>
                <a:cubicBezTo>
                  <a:pt x="2669693" y="0"/>
                  <a:pt x="2731452" y="61759"/>
                  <a:pt x="2731452" y="137942"/>
                </a:cubicBezTo>
                <a:lnTo>
                  <a:pt x="2731452" y="689692"/>
                </a:lnTo>
                <a:cubicBezTo>
                  <a:pt x="2731452" y="765875"/>
                  <a:pt x="2669693" y="827634"/>
                  <a:pt x="2593510" y="827634"/>
                </a:cubicBezTo>
                <a:lnTo>
                  <a:pt x="137942" y="827634"/>
                </a:lnTo>
                <a:cubicBezTo>
                  <a:pt x="61759" y="827634"/>
                  <a:pt x="0" y="765875"/>
                  <a:pt x="0" y="689692"/>
                </a:cubicBezTo>
                <a:lnTo>
                  <a:pt x="0" y="137942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01362" tIns="101362" rIns="101362" bIns="10136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Речевые              дидактические игры</a:t>
            </a:r>
          </a:p>
        </p:txBody>
      </p:sp>
      <p:sp>
        <p:nvSpPr>
          <p:cNvPr id="7" name="Полилиния 6"/>
          <p:cNvSpPr/>
          <p:nvPr/>
        </p:nvSpPr>
        <p:spPr>
          <a:xfrm rot="19548278">
            <a:off x="7700192" y="2871193"/>
            <a:ext cx="1268618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285318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9131566" y="1676146"/>
            <a:ext cx="2844378" cy="953276"/>
          </a:xfrm>
          <a:custGeom>
            <a:avLst/>
            <a:gdLst>
              <a:gd name="connsiteX0" fmla="*/ 0 w 2844378"/>
              <a:gd name="connsiteY0" fmla="*/ 158883 h 953276"/>
              <a:gd name="connsiteX1" fmla="*/ 158883 w 2844378"/>
              <a:gd name="connsiteY1" fmla="*/ 0 h 953276"/>
              <a:gd name="connsiteX2" fmla="*/ 2685495 w 2844378"/>
              <a:gd name="connsiteY2" fmla="*/ 0 h 953276"/>
              <a:gd name="connsiteX3" fmla="*/ 2844378 w 2844378"/>
              <a:gd name="connsiteY3" fmla="*/ 158883 h 953276"/>
              <a:gd name="connsiteX4" fmla="*/ 2844378 w 2844378"/>
              <a:gd name="connsiteY4" fmla="*/ 794393 h 953276"/>
              <a:gd name="connsiteX5" fmla="*/ 2685495 w 2844378"/>
              <a:gd name="connsiteY5" fmla="*/ 953276 h 953276"/>
              <a:gd name="connsiteX6" fmla="*/ 158883 w 2844378"/>
              <a:gd name="connsiteY6" fmla="*/ 953276 h 953276"/>
              <a:gd name="connsiteX7" fmla="*/ 0 w 2844378"/>
              <a:gd name="connsiteY7" fmla="*/ 794393 h 953276"/>
              <a:gd name="connsiteX8" fmla="*/ 0 w 2844378"/>
              <a:gd name="connsiteY8" fmla="*/ 158883 h 95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78" h="953276">
                <a:moveTo>
                  <a:pt x="0" y="158883"/>
                </a:moveTo>
                <a:cubicBezTo>
                  <a:pt x="0" y="71134"/>
                  <a:pt x="71134" y="0"/>
                  <a:pt x="158883" y="0"/>
                </a:cubicBezTo>
                <a:lnTo>
                  <a:pt x="2685495" y="0"/>
                </a:lnTo>
                <a:cubicBezTo>
                  <a:pt x="2773244" y="0"/>
                  <a:pt x="2844378" y="71134"/>
                  <a:pt x="2844378" y="158883"/>
                </a:cubicBezTo>
                <a:lnTo>
                  <a:pt x="2844378" y="794393"/>
                </a:lnTo>
                <a:cubicBezTo>
                  <a:pt x="2844378" y="882142"/>
                  <a:pt x="2773244" y="953276"/>
                  <a:pt x="2685495" y="953276"/>
                </a:cubicBezTo>
                <a:lnTo>
                  <a:pt x="158883" y="953276"/>
                </a:lnTo>
                <a:cubicBezTo>
                  <a:pt x="71134" y="953276"/>
                  <a:pt x="0" y="882142"/>
                  <a:pt x="0" y="794393"/>
                </a:cubicBezTo>
                <a:lnTo>
                  <a:pt x="0" y="158883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07495" tIns="107495" rIns="107495" bIns="10749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Лексические упражнения</a:t>
            </a:r>
          </a:p>
        </p:txBody>
      </p:sp>
      <p:sp>
        <p:nvSpPr>
          <p:cNvPr id="11" name="Полилиния 10"/>
          <p:cNvSpPr/>
          <p:nvPr/>
        </p:nvSpPr>
        <p:spPr>
          <a:xfrm rot="2171386">
            <a:off x="7247826" y="4853385"/>
            <a:ext cx="134699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346990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8464876" y="4864943"/>
            <a:ext cx="2616031" cy="772230"/>
          </a:xfrm>
          <a:custGeom>
            <a:avLst/>
            <a:gdLst>
              <a:gd name="connsiteX0" fmla="*/ 0 w 2616031"/>
              <a:gd name="connsiteY0" fmla="*/ 128708 h 772230"/>
              <a:gd name="connsiteX1" fmla="*/ 128708 w 2616031"/>
              <a:gd name="connsiteY1" fmla="*/ 0 h 772230"/>
              <a:gd name="connsiteX2" fmla="*/ 2487323 w 2616031"/>
              <a:gd name="connsiteY2" fmla="*/ 0 h 772230"/>
              <a:gd name="connsiteX3" fmla="*/ 2616031 w 2616031"/>
              <a:gd name="connsiteY3" fmla="*/ 128708 h 772230"/>
              <a:gd name="connsiteX4" fmla="*/ 2616031 w 2616031"/>
              <a:gd name="connsiteY4" fmla="*/ 643522 h 772230"/>
              <a:gd name="connsiteX5" fmla="*/ 2487323 w 2616031"/>
              <a:gd name="connsiteY5" fmla="*/ 772230 h 772230"/>
              <a:gd name="connsiteX6" fmla="*/ 128708 w 2616031"/>
              <a:gd name="connsiteY6" fmla="*/ 772230 h 772230"/>
              <a:gd name="connsiteX7" fmla="*/ 0 w 2616031"/>
              <a:gd name="connsiteY7" fmla="*/ 643522 h 772230"/>
              <a:gd name="connsiteX8" fmla="*/ 0 w 2616031"/>
              <a:gd name="connsiteY8" fmla="*/ 128708 h 7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6031" h="772230">
                <a:moveTo>
                  <a:pt x="0" y="128708"/>
                </a:moveTo>
                <a:cubicBezTo>
                  <a:pt x="0" y="57625"/>
                  <a:pt x="57625" y="0"/>
                  <a:pt x="128708" y="0"/>
                </a:cubicBezTo>
                <a:lnTo>
                  <a:pt x="2487323" y="0"/>
                </a:lnTo>
                <a:cubicBezTo>
                  <a:pt x="2558406" y="0"/>
                  <a:pt x="2616031" y="57625"/>
                  <a:pt x="2616031" y="128708"/>
                </a:cubicBezTo>
                <a:lnTo>
                  <a:pt x="2616031" y="643522"/>
                </a:lnTo>
                <a:cubicBezTo>
                  <a:pt x="2616031" y="714605"/>
                  <a:pt x="2558406" y="772230"/>
                  <a:pt x="2487323" y="772230"/>
                </a:cubicBezTo>
                <a:lnTo>
                  <a:pt x="128708" y="772230"/>
                </a:lnTo>
                <a:cubicBezTo>
                  <a:pt x="57625" y="772230"/>
                  <a:pt x="0" y="714605"/>
                  <a:pt x="0" y="643522"/>
                </a:cubicBezTo>
                <a:lnTo>
                  <a:pt x="0" y="128708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8657" tIns="98657" rIns="98657" bIns="9865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Синквейн</a:t>
            </a:r>
          </a:p>
        </p:txBody>
      </p:sp>
      <p:sp>
        <p:nvSpPr>
          <p:cNvPr id="13" name="Полилиния 12"/>
          <p:cNvSpPr/>
          <p:nvPr/>
        </p:nvSpPr>
        <p:spPr>
          <a:xfrm rot="8105091">
            <a:off x="4459425" y="4724096"/>
            <a:ext cx="120890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208906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3359184" y="5150876"/>
            <a:ext cx="3075661" cy="863490"/>
          </a:xfrm>
          <a:custGeom>
            <a:avLst/>
            <a:gdLst>
              <a:gd name="connsiteX0" fmla="*/ 0 w 3075661"/>
              <a:gd name="connsiteY0" fmla="*/ 143918 h 863490"/>
              <a:gd name="connsiteX1" fmla="*/ 143918 w 3075661"/>
              <a:gd name="connsiteY1" fmla="*/ 0 h 863490"/>
              <a:gd name="connsiteX2" fmla="*/ 2931743 w 3075661"/>
              <a:gd name="connsiteY2" fmla="*/ 0 h 863490"/>
              <a:gd name="connsiteX3" fmla="*/ 3075661 w 3075661"/>
              <a:gd name="connsiteY3" fmla="*/ 143918 h 863490"/>
              <a:gd name="connsiteX4" fmla="*/ 3075661 w 3075661"/>
              <a:gd name="connsiteY4" fmla="*/ 719572 h 863490"/>
              <a:gd name="connsiteX5" fmla="*/ 2931743 w 3075661"/>
              <a:gd name="connsiteY5" fmla="*/ 863490 h 863490"/>
              <a:gd name="connsiteX6" fmla="*/ 143918 w 3075661"/>
              <a:gd name="connsiteY6" fmla="*/ 863490 h 863490"/>
              <a:gd name="connsiteX7" fmla="*/ 0 w 3075661"/>
              <a:gd name="connsiteY7" fmla="*/ 719572 h 863490"/>
              <a:gd name="connsiteX8" fmla="*/ 0 w 3075661"/>
              <a:gd name="connsiteY8" fmla="*/ 143918 h 8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5661" h="863490">
                <a:moveTo>
                  <a:pt x="0" y="143918"/>
                </a:moveTo>
                <a:cubicBezTo>
                  <a:pt x="0" y="64434"/>
                  <a:pt x="64434" y="0"/>
                  <a:pt x="143918" y="0"/>
                </a:cubicBezTo>
                <a:lnTo>
                  <a:pt x="2931743" y="0"/>
                </a:lnTo>
                <a:cubicBezTo>
                  <a:pt x="3011227" y="0"/>
                  <a:pt x="3075661" y="64434"/>
                  <a:pt x="3075661" y="143918"/>
                </a:cubicBezTo>
                <a:lnTo>
                  <a:pt x="3075661" y="719572"/>
                </a:lnTo>
                <a:cubicBezTo>
                  <a:pt x="3075661" y="799056"/>
                  <a:pt x="3011227" y="863490"/>
                  <a:pt x="2931743" y="863490"/>
                </a:cubicBezTo>
                <a:lnTo>
                  <a:pt x="143918" y="863490"/>
                </a:lnTo>
                <a:cubicBezTo>
                  <a:pt x="64434" y="863490"/>
                  <a:pt x="0" y="799056"/>
                  <a:pt x="0" y="719572"/>
                </a:cubicBezTo>
                <a:lnTo>
                  <a:pt x="0" y="14391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3112" tIns="103112" rIns="103112" bIns="10311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Мнемотехника</a:t>
            </a:r>
          </a:p>
        </p:txBody>
      </p:sp>
      <p:sp>
        <p:nvSpPr>
          <p:cNvPr id="15" name="Полилиния 14"/>
          <p:cNvSpPr/>
          <p:nvPr/>
        </p:nvSpPr>
        <p:spPr>
          <a:xfrm rot="10800000">
            <a:off x="2743088" y="3171398"/>
            <a:ext cx="1693465" cy="2921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98262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551149" y="3096183"/>
            <a:ext cx="2110689" cy="757837"/>
          </a:xfrm>
          <a:custGeom>
            <a:avLst/>
            <a:gdLst>
              <a:gd name="connsiteX0" fmla="*/ 0 w 2110689"/>
              <a:gd name="connsiteY0" fmla="*/ 126309 h 757837"/>
              <a:gd name="connsiteX1" fmla="*/ 126309 w 2110689"/>
              <a:gd name="connsiteY1" fmla="*/ 0 h 757837"/>
              <a:gd name="connsiteX2" fmla="*/ 1984380 w 2110689"/>
              <a:gd name="connsiteY2" fmla="*/ 0 h 757837"/>
              <a:gd name="connsiteX3" fmla="*/ 2110689 w 2110689"/>
              <a:gd name="connsiteY3" fmla="*/ 126309 h 757837"/>
              <a:gd name="connsiteX4" fmla="*/ 2110689 w 2110689"/>
              <a:gd name="connsiteY4" fmla="*/ 631528 h 757837"/>
              <a:gd name="connsiteX5" fmla="*/ 1984380 w 2110689"/>
              <a:gd name="connsiteY5" fmla="*/ 757837 h 757837"/>
              <a:gd name="connsiteX6" fmla="*/ 126309 w 2110689"/>
              <a:gd name="connsiteY6" fmla="*/ 757837 h 757837"/>
              <a:gd name="connsiteX7" fmla="*/ 0 w 2110689"/>
              <a:gd name="connsiteY7" fmla="*/ 631528 h 757837"/>
              <a:gd name="connsiteX8" fmla="*/ 0 w 2110689"/>
              <a:gd name="connsiteY8" fmla="*/ 126309 h 75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689" h="757837">
                <a:moveTo>
                  <a:pt x="0" y="126309"/>
                </a:moveTo>
                <a:cubicBezTo>
                  <a:pt x="0" y="56550"/>
                  <a:pt x="56550" y="0"/>
                  <a:pt x="126309" y="0"/>
                </a:cubicBezTo>
                <a:lnTo>
                  <a:pt x="1984380" y="0"/>
                </a:lnTo>
                <a:cubicBezTo>
                  <a:pt x="2054139" y="0"/>
                  <a:pt x="2110689" y="56550"/>
                  <a:pt x="2110689" y="126309"/>
                </a:cubicBezTo>
                <a:lnTo>
                  <a:pt x="2110689" y="631528"/>
                </a:lnTo>
                <a:cubicBezTo>
                  <a:pt x="2110689" y="701287"/>
                  <a:pt x="2054139" y="757837"/>
                  <a:pt x="1984380" y="757837"/>
                </a:cubicBezTo>
                <a:lnTo>
                  <a:pt x="126309" y="757837"/>
                </a:lnTo>
                <a:cubicBezTo>
                  <a:pt x="56550" y="757837"/>
                  <a:pt x="0" y="701287"/>
                  <a:pt x="0" y="631528"/>
                </a:cubicBezTo>
                <a:lnTo>
                  <a:pt x="0" y="126309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7955" tIns="97955" rIns="97955" bIns="9795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Кластеры</a:t>
            </a:r>
          </a:p>
        </p:txBody>
      </p:sp>
      <p:sp>
        <p:nvSpPr>
          <p:cNvPr id="17" name="Полилиния 16"/>
          <p:cNvSpPr/>
          <p:nvPr/>
        </p:nvSpPr>
        <p:spPr>
          <a:xfrm rot="12669603">
            <a:off x="3540010" y="2339721"/>
            <a:ext cx="119514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95146" y="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1370229" y="1292910"/>
            <a:ext cx="3292136" cy="737608"/>
          </a:xfrm>
          <a:custGeom>
            <a:avLst/>
            <a:gdLst>
              <a:gd name="connsiteX0" fmla="*/ 0 w 3292136"/>
              <a:gd name="connsiteY0" fmla="*/ 122937 h 737608"/>
              <a:gd name="connsiteX1" fmla="*/ 122937 w 3292136"/>
              <a:gd name="connsiteY1" fmla="*/ 0 h 737608"/>
              <a:gd name="connsiteX2" fmla="*/ 3169199 w 3292136"/>
              <a:gd name="connsiteY2" fmla="*/ 0 h 737608"/>
              <a:gd name="connsiteX3" fmla="*/ 3292136 w 3292136"/>
              <a:gd name="connsiteY3" fmla="*/ 122937 h 737608"/>
              <a:gd name="connsiteX4" fmla="*/ 3292136 w 3292136"/>
              <a:gd name="connsiteY4" fmla="*/ 614671 h 737608"/>
              <a:gd name="connsiteX5" fmla="*/ 3169199 w 3292136"/>
              <a:gd name="connsiteY5" fmla="*/ 737608 h 737608"/>
              <a:gd name="connsiteX6" fmla="*/ 122937 w 3292136"/>
              <a:gd name="connsiteY6" fmla="*/ 737608 h 737608"/>
              <a:gd name="connsiteX7" fmla="*/ 0 w 3292136"/>
              <a:gd name="connsiteY7" fmla="*/ 614671 h 737608"/>
              <a:gd name="connsiteX8" fmla="*/ 0 w 3292136"/>
              <a:gd name="connsiteY8" fmla="*/ 122937 h 73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136" h="737608">
                <a:moveTo>
                  <a:pt x="0" y="122937"/>
                </a:moveTo>
                <a:cubicBezTo>
                  <a:pt x="0" y="55041"/>
                  <a:pt x="55041" y="0"/>
                  <a:pt x="122937" y="0"/>
                </a:cubicBezTo>
                <a:lnTo>
                  <a:pt x="3169199" y="0"/>
                </a:lnTo>
                <a:cubicBezTo>
                  <a:pt x="3237095" y="0"/>
                  <a:pt x="3292136" y="55041"/>
                  <a:pt x="3292136" y="122937"/>
                </a:cubicBezTo>
                <a:lnTo>
                  <a:pt x="3292136" y="614671"/>
                </a:lnTo>
                <a:cubicBezTo>
                  <a:pt x="3292136" y="682567"/>
                  <a:pt x="3237095" y="737608"/>
                  <a:pt x="3169199" y="737608"/>
                </a:cubicBezTo>
                <a:lnTo>
                  <a:pt x="122937" y="737608"/>
                </a:lnTo>
                <a:cubicBezTo>
                  <a:pt x="55041" y="737608"/>
                  <a:pt x="0" y="682567"/>
                  <a:pt x="0" y="614671"/>
                </a:cubicBezTo>
                <a:lnTo>
                  <a:pt x="0" y="122937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96967" tIns="96967" rIns="96967" bIns="9696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Сюжетно-ролевые игры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874" y="132347"/>
            <a:ext cx="10960768" cy="6617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Лексические упражнения для активизации словаря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59568" y="697831"/>
            <a:ext cx="10611853" cy="45485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  <a:p>
            <a:endParaRPr lang="ru-RU" sz="2000" b="1" i="1" dirty="0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448500" y="3660307"/>
            <a:ext cx="3440430" cy="204657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/>
              <a:t>Подбор антонимов: </a:t>
            </a:r>
            <a:r>
              <a:rPr lang="ru-RU" dirty="0"/>
              <a:t>дождик вымочит, а солнышко... (высушит); один теряет, а другой... (находит); если что-нибудь забудешь, то потом может быть, и... (вспомнишь)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9047145" y="4051937"/>
            <a:ext cx="3188970" cy="1828800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b="1" i="1" u="sng" dirty="0"/>
              <a:t>Подбор  синонимов  к  отдельным словам и словам в сочетаниях: 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отыскать —найти, зябнуть —мерзнуть, шалить —баловаться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8999820" y="985687"/>
            <a:ext cx="3236295" cy="2674620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b="1" i="1" u="sng" dirty="0"/>
              <a:t>Закончить предложение,  выбрав  близкое  по значению   прилагательное:  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мальчик молчаливый,  а  девочка...  (неразговорчивая);  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вчера  день  был  теплый, 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 а сегодня... (жаркий)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448500" y="985687"/>
            <a:ext cx="3360420" cy="2034540"/>
          </a:xfrm>
          <a:prstGeom prst="snip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/>
              <a:t>Подбор синонимов к прилагательным в словосочетаниях: </a:t>
            </a:r>
            <a:r>
              <a:rPr lang="ru-RU" dirty="0"/>
              <a:t>искусный мастер (хороший, умелый); отважный солдат (храбрый, смелый); верный друг (преданный)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957610" y="985687"/>
            <a:ext cx="3926206" cy="3097531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b="1" i="1" u="sng" dirty="0"/>
              <a:t>Подбор  синонимов  к  многозначным  словам  (прилагательным  и глаголам) и </a:t>
            </a:r>
          </a:p>
          <a:p>
            <a:pPr algn="ctr">
              <a:spcBef>
                <a:spcPts val="0"/>
              </a:spcBef>
            </a:pPr>
            <a:r>
              <a:rPr lang="ru-RU" b="1" i="1" u="sng" dirty="0"/>
              <a:t>словам с переносным значением: </a:t>
            </a:r>
            <a:r>
              <a:rPr lang="ru-RU" dirty="0"/>
              <a:t>мальчик бежит, лошадь бежит, вода бежит, время бежит; горячая вода, горячий привет, горячее время; жаркий день, жаркий спор (объяснить ребенку их значение).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624" y="4274821"/>
            <a:ext cx="3233268" cy="24231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0191" y="149143"/>
            <a:ext cx="8575999" cy="54803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Речевые дидактические игры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13821" y="1070517"/>
            <a:ext cx="8064716" cy="52410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4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777" y="1852259"/>
            <a:ext cx="3782062" cy="283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654018" y="4688806"/>
            <a:ext cx="4524522" cy="1996119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b="1" u="sng" dirty="0"/>
              <a:t>«Слова – приятели»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/>
              <a:t>дидактическая задача: развитие синонимии (подбор синонимов)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/>
              <a:t>правила: выбрать из трех слов два слова – «приятеля»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Дом, 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солдат, боец; Храбрый,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звонкий, 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смелый;</a:t>
            </a:r>
          </a:p>
          <a:p>
            <a:pPr>
              <a:lnSpc>
                <a:spcPct val="110000"/>
              </a:lnSpc>
            </a:pP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Взять, схватить,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идти</a:t>
            </a:r>
            <a:endParaRPr lang="ru-RU" sz="1600" b="1" dirty="0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64905" y="2086437"/>
            <a:ext cx="4560570" cy="1828800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400" b="1" u="sng" dirty="0"/>
              <a:t>«Скажи ласково»  </a:t>
            </a:r>
            <a:r>
              <a:rPr lang="ru-RU" sz="1400" b="1" i="1" u="sng" dirty="0"/>
              <a:t>«</a:t>
            </a:r>
            <a:r>
              <a:rPr lang="ru-RU" sz="1400" b="1" i="1" dirty="0"/>
              <a:t>Мячик маленький поймай, Да словечком приласкай»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дидактическая задача: закрепление умения образовывать существительные при помощи уменьшительно-ласкательных суффиксов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Книга — книжечка, ложка — ложечка, перо — перышко, стекло — стеклышко, коса — косичка, вода — водичка)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8824839" y="2055313"/>
            <a:ext cx="3367161" cy="2288087"/>
          </a:xfrm>
          <a:prstGeom prst="round2Same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400" b="1" u="sng" dirty="0"/>
              <a:t>«Составь предложение из заданных слов» </a:t>
            </a:r>
            <a:r>
              <a:rPr lang="ru-RU" sz="1400" b="1" dirty="0"/>
              <a:t>«</a:t>
            </a:r>
            <a:r>
              <a:rPr lang="ru-RU" sz="1400" b="1" i="1" dirty="0"/>
              <a:t>Мячик прыгать я заставлю, Предложение составлю»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Воспитатель произносит несогласованные слова («Улица, девочка, мяч, играть»). Ребенок, поймав мяч, произносит предложение из этих слов («Девочка на улице играет в мяч»)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1413821" y="4045663"/>
            <a:ext cx="4267718" cy="2849770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400" b="1" u="sng" dirty="0"/>
              <a:t>«Кто может совершать эти движения?» </a:t>
            </a:r>
            <a:r>
              <a:rPr lang="ru-RU" sz="1400" b="1" i="1" dirty="0"/>
              <a:t>Кто и что — летит, бежит, Ходит, плавает, лежит?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дидактическая задача: активизация глагольного словаря детей.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Воспитатель: </a:t>
            </a:r>
            <a:r>
              <a:rPr lang="ru-RU" sz="1400" b="1" dirty="0"/>
              <a:t>Идет</a:t>
            </a:r>
            <a:r>
              <a:rPr lang="ru-RU" sz="1400" dirty="0"/>
              <a:t>. Дети: </a:t>
            </a:r>
            <a:r>
              <a:rPr lang="ru-RU" sz="1400" b="1" dirty="0"/>
              <a:t>Человек, животное, поезд, пароход, дождь, снег, град, время.</a:t>
            </a:r>
            <a:r>
              <a:rPr lang="ru-RU" sz="1400" dirty="0"/>
              <a:t>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Бежит (Человек, животное, ручей, время);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Летит (Птица, бабочка, стрекоза, муха, жук, комар, самолет, вертолет, ракета, спутник, время, телеграмма)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29017" y="900236"/>
            <a:ext cx="7958346" cy="847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Игры с мячом</a:t>
            </a:r>
          </a:p>
          <a:p>
            <a:pPr algn="ctr"/>
            <a:r>
              <a:rPr lang="ru-RU" sz="1600" b="1" dirty="0"/>
              <a:t> </a:t>
            </a:r>
            <a:r>
              <a:rPr lang="ru-RU" sz="1600" dirty="0"/>
              <a:t>(перебрасывая мяч детям различными способами, воспитатель задает вопрос, на который ребенок, поймав мяч, должен ответить, после чего вернуть мяч: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841" y="92115"/>
            <a:ext cx="1339666" cy="134444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91915" y="767221"/>
            <a:ext cx="5264531" cy="568181"/>
          </a:xfrm>
        </p:spPr>
        <p:txBody>
          <a:bodyPr/>
          <a:lstStyle/>
          <a:p>
            <a:r>
              <a:rPr lang="ru-RU" b="1" dirty="0"/>
              <a:t>Синквейн по теме: «Семья»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1696212" y="1335402"/>
            <a:ext cx="10349484" cy="52772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1500" cap="all" dirty="0"/>
              <a:t>1-я строка – одно слово, обычно существительное, отражающее тему </a:t>
            </a:r>
            <a:r>
              <a:rPr lang="ru-RU" sz="1500" cap="all" dirty="0" err="1"/>
              <a:t>синквейна</a:t>
            </a:r>
            <a:endParaRPr lang="ru-RU" sz="1500" cap="all" dirty="0"/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2400" b="1" cap="all" dirty="0">
                <a:solidFill>
                  <a:srgbClr val="5FA534"/>
                </a:solidFill>
              </a:rPr>
              <a:t>Мама</a:t>
            </a:r>
            <a:endParaRPr lang="ru-RU" sz="2400" b="1" cap="all" dirty="0"/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1600" cap="all" dirty="0"/>
              <a:t>2-я строка – два слова, прилагательные, описывающие основную мысль</a:t>
            </a:r>
            <a:r>
              <a:rPr lang="ru-RU" sz="1600" b="1" cap="all" dirty="0">
                <a:solidFill>
                  <a:srgbClr val="5FA534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2400" b="1" cap="all" dirty="0">
                <a:solidFill>
                  <a:srgbClr val="5FA534"/>
                </a:solidFill>
              </a:rPr>
              <a:t>Красивая, добрая 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1600" cap="all" dirty="0"/>
              <a:t>3-я строка – три слова, глаголы, описывающие действия в рамках темы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2400" b="1" cap="all" dirty="0">
                <a:solidFill>
                  <a:srgbClr val="5FA534"/>
                </a:solidFill>
              </a:rPr>
              <a:t>Готовит, работает, играет 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1600" cap="all" dirty="0"/>
              <a:t>4-я строка – фраза из нескольких слов, показывающая отношения автора к теме, предложение по теме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2400" b="1" cap="all" dirty="0">
                <a:solidFill>
                  <a:srgbClr val="5FA534"/>
                </a:solidFill>
              </a:rPr>
              <a:t>Я люблю свою маму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1600" cap="all" dirty="0"/>
              <a:t>5-я строка – слово, связанное с первым,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1600" cap="all" dirty="0"/>
              <a:t>отражающее сущность темы (ассоциация)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r>
              <a:rPr lang="ru-RU" sz="2400" b="1" cap="all" dirty="0">
                <a:solidFill>
                  <a:srgbClr val="5FA534"/>
                </a:solidFill>
              </a:rPr>
              <a:t>Семья</a:t>
            </a:r>
          </a:p>
          <a:p>
            <a:pPr marL="0" indent="0">
              <a:lnSpc>
                <a:spcPct val="100000"/>
              </a:lnSpc>
              <a:buClr>
                <a:srgbClr val="5FA534"/>
              </a:buClr>
              <a:buNone/>
            </a:pPr>
            <a:endParaRPr lang="ru-RU" sz="2400" b="1" cap="all" dirty="0">
              <a:solidFill>
                <a:srgbClr val="5FA53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3257" y="4365817"/>
            <a:ext cx="3657599" cy="2523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3638" y="92115"/>
            <a:ext cx="2560542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861" y="840950"/>
            <a:ext cx="6014082" cy="4889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8078" y="55282"/>
            <a:ext cx="2653006" cy="78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6858000" y="180754"/>
            <a:ext cx="1837944" cy="1320393"/>
          </a:xfrm>
          <a:custGeom>
            <a:avLst/>
            <a:gdLst>
              <a:gd name="connsiteX0" fmla="*/ 0 w 1837944"/>
              <a:gd name="connsiteY0" fmla="*/ 1320393 h 1320393"/>
              <a:gd name="connsiteX1" fmla="*/ 918967 w 1837944"/>
              <a:gd name="connsiteY1" fmla="*/ 0 h 1320393"/>
              <a:gd name="connsiteX2" fmla="*/ 918977 w 1837944"/>
              <a:gd name="connsiteY2" fmla="*/ 0 h 1320393"/>
              <a:gd name="connsiteX3" fmla="*/ 1837944 w 1837944"/>
              <a:gd name="connsiteY3" fmla="*/ 1320393 h 1320393"/>
              <a:gd name="connsiteX4" fmla="*/ 0 w 1837944"/>
              <a:gd name="connsiteY4" fmla="*/ 1320393 h 13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944" h="1320393">
                <a:moveTo>
                  <a:pt x="0" y="1320393"/>
                </a:moveTo>
                <a:lnTo>
                  <a:pt x="918967" y="0"/>
                </a:lnTo>
                <a:lnTo>
                  <a:pt x="918977" y="0"/>
                </a:lnTo>
                <a:lnTo>
                  <a:pt x="1837944" y="1320393"/>
                </a:lnTo>
                <a:lnTo>
                  <a:pt x="0" y="132039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b="1" kern="1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939028" y="1501147"/>
            <a:ext cx="3675888" cy="1320393"/>
          </a:xfrm>
          <a:custGeom>
            <a:avLst/>
            <a:gdLst>
              <a:gd name="connsiteX0" fmla="*/ 0 w 3675888"/>
              <a:gd name="connsiteY0" fmla="*/ 1320393 h 1320393"/>
              <a:gd name="connsiteX1" fmla="*/ 918967 w 3675888"/>
              <a:gd name="connsiteY1" fmla="*/ 0 h 1320393"/>
              <a:gd name="connsiteX2" fmla="*/ 2756921 w 3675888"/>
              <a:gd name="connsiteY2" fmla="*/ 0 h 1320393"/>
              <a:gd name="connsiteX3" fmla="*/ 3675888 w 3675888"/>
              <a:gd name="connsiteY3" fmla="*/ 1320393 h 1320393"/>
              <a:gd name="connsiteX4" fmla="*/ 0 w 3675888"/>
              <a:gd name="connsiteY4" fmla="*/ 1320393 h 13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888" h="1320393">
                <a:moveTo>
                  <a:pt x="0" y="1320393"/>
                </a:moveTo>
                <a:lnTo>
                  <a:pt x="918967" y="0"/>
                </a:lnTo>
                <a:lnTo>
                  <a:pt x="2756921" y="0"/>
                </a:lnTo>
                <a:lnTo>
                  <a:pt x="3675888" y="1320393"/>
                </a:lnTo>
                <a:lnTo>
                  <a:pt x="0" y="132039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2650" tIns="39370" rIns="682651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b="1" kern="1200" dirty="0">
                <a:solidFill>
                  <a:schemeClr val="bg1"/>
                </a:solidFill>
              </a:rPr>
              <a:t>Страшный, усатый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020056" y="2821541"/>
            <a:ext cx="5513831" cy="1320393"/>
          </a:xfrm>
          <a:custGeom>
            <a:avLst/>
            <a:gdLst>
              <a:gd name="connsiteX0" fmla="*/ 0 w 5513831"/>
              <a:gd name="connsiteY0" fmla="*/ 1320393 h 1320393"/>
              <a:gd name="connsiteX1" fmla="*/ 918967 w 5513831"/>
              <a:gd name="connsiteY1" fmla="*/ 0 h 1320393"/>
              <a:gd name="connsiteX2" fmla="*/ 4594864 w 5513831"/>
              <a:gd name="connsiteY2" fmla="*/ 0 h 1320393"/>
              <a:gd name="connsiteX3" fmla="*/ 5513831 w 5513831"/>
              <a:gd name="connsiteY3" fmla="*/ 1320393 h 1320393"/>
              <a:gd name="connsiteX4" fmla="*/ 0 w 5513831"/>
              <a:gd name="connsiteY4" fmla="*/ 1320393 h 13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831" h="1320393">
                <a:moveTo>
                  <a:pt x="0" y="1320393"/>
                </a:moveTo>
                <a:lnTo>
                  <a:pt x="918967" y="0"/>
                </a:lnTo>
                <a:lnTo>
                  <a:pt x="4594864" y="0"/>
                </a:lnTo>
                <a:lnTo>
                  <a:pt x="5513831" y="1320393"/>
                </a:lnTo>
                <a:lnTo>
                  <a:pt x="0" y="132039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290" tIns="39370" rIns="1004291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b="1" kern="1200" dirty="0">
                <a:solidFill>
                  <a:schemeClr val="bg1"/>
                </a:solidFill>
              </a:rPr>
              <a:t>Рычит, кричит, шевелит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101084" y="4141934"/>
            <a:ext cx="7351776" cy="1320393"/>
          </a:xfrm>
          <a:custGeom>
            <a:avLst/>
            <a:gdLst>
              <a:gd name="connsiteX0" fmla="*/ 0 w 7351776"/>
              <a:gd name="connsiteY0" fmla="*/ 1320393 h 1320393"/>
              <a:gd name="connsiteX1" fmla="*/ 918967 w 7351776"/>
              <a:gd name="connsiteY1" fmla="*/ 0 h 1320393"/>
              <a:gd name="connsiteX2" fmla="*/ 6432809 w 7351776"/>
              <a:gd name="connsiteY2" fmla="*/ 0 h 1320393"/>
              <a:gd name="connsiteX3" fmla="*/ 7351776 w 7351776"/>
              <a:gd name="connsiteY3" fmla="*/ 1320393 h 1320393"/>
              <a:gd name="connsiteX4" fmla="*/ 0 w 7351776"/>
              <a:gd name="connsiteY4" fmla="*/ 1320393 h 13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1776" h="1320393">
                <a:moveTo>
                  <a:pt x="0" y="1320393"/>
                </a:moveTo>
                <a:lnTo>
                  <a:pt x="918967" y="0"/>
                </a:lnTo>
                <a:lnTo>
                  <a:pt x="6432809" y="0"/>
                </a:lnTo>
                <a:lnTo>
                  <a:pt x="7351776" y="1320393"/>
                </a:lnTo>
                <a:lnTo>
                  <a:pt x="0" y="132039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5930" tIns="39370" rIns="1325932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b="1" kern="1200" dirty="0">
                <a:solidFill>
                  <a:schemeClr val="bg1"/>
                </a:solidFill>
              </a:rPr>
              <a:t>Испугал всю звериную семью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182112" y="5462328"/>
            <a:ext cx="9189719" cy="1320393"/>
          </a:xfrm>
          <a:custGeom>
            <a:avLst/>
            <a:gdLst>
              <a:gd name="connsiteX0" fmla="*/ 0 w 9189719"/>
              <a:gd name="connsiteY0" fmla="*/ 1320393 h 1320393"/>
              <a:gd name="connsiteX1" fmla="*/ 918967 w 9189719"/>
              <a:gd name="connsiteY1" fmla="*/ 0 h 1320393"/>
              <a:gd name="connsiteX2" fmla="*/ 8270752 w 9189719"/>
              <a:gd name="connsiteY2" fmla="*/ 0 h 1320393"/>
              <a:gd name="connsiteX3" fmla="*/ 9189719 w 9189719"/>
              <a:gd name="connsiteY3" fmla="*/ 1320393 h 1320393"/>
              <a:gd name="connsiteX4" fmla="*/ 0 w 9189719"/>
              <a:gd name="connsiteY4" fmla="*/ 1320393 h 13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719" h="1320393">
                <a:moveTo>
                  <a:pt x="0" y="1320393"/>
                </a:moveTo>
                <a:lnTo>
                  <a:pt x="918967" y="0"/>
                </a:lnTo>
                <a:lnTo>
                  <a:pt x="8270752" y="0"/>
                </a:lnTo>
                <a:lnTo>
                  <a:pt x="9189719" y="1320393"/>
                </a:lnTo>
                <a:lnTo>
                  <a:pt x="0" y="132039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7571" tIns="39370" rIns="1647570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b="1" dirty="0">
                <a:solidFill>
                  <a:schemeClr val="bg1"/>
                </a:solidFill>
              </a:rPr>
              <a:t>Букашечка</a:t>
            </a:r>
            <a:endParaRPr lang="ru-RU" sz="3100" b="1" kern="12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80753"/>
            <a:ext cx="1799921" cy="1208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8078" y="55282"/>
            <a:ext cx="2653006" cy="78566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5543995-FA91-494A-83EB-7DE21B0D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1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04" y="264695"/>
            <a:ext cx="2183062" cy="53919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/>
              <a:t>Кластер 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0030926" y="2250883"/>
            <a:ext cx="1446996" cy="14767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60809"/>
                </a:lnTo>
                <a:lnTo>
                  <a:pt x="1446996" y="1460809"/>
                </a:lnTo>
                <a:lnTo>
                  <a:pt x="1446996" y="1476718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9899896" y="2250883"/>
            <a:ext cx="91440" cy="12061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1030" y="0"/>
                </a:moveTo>
                <a:lnTo>
                  <a:pt x="131030" y="1190267"/>
                </a:lnTo>
                <a:lnTo>
                  <a:pt x="45720" y="1190267"/>
                </a:lnTo>
                <a:lnTo>
                  <a:pt x="45720" y="120617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8393216" y="2250883"/>
            <a:ext cx="1637710" cy="1014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37710" y="0"/>
                </a:moveTo>
                <a:lnTo>
                  <a:pt x="1637710" y="998863"/>
                </a:lnTo>
                <a:lnTo>
                  <a:pt x="0" y="998863"/>
                </a:lnTo>
                <a:lnTo>
                  <a:pt x="0" y="1014772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6521219" y="1268511"/>
            <a:ext cx="3509707" cy="2081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8166"/>
                </a:moveTo>
                <a:lnTo>
                  <a:pt x="3509707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6637624" y="3691655"/>
            <a:ext cx="1009409" cy="10918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75942"/>
                </a:lnTo>
                <a:lnTo>
                  <a:pt x="1009409" y="1075942"/>
                </a:lnTo>
                <a:lnTo>
                  <a:pt x="1009409" y="109185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6241343" y="3691655"/>
            <a:ext cx="396281" cy="11878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96281" y="0"/>
                </a:moveTo>
                <a:lnTo>
                  <a:pt x="396281" y="1171953"/>
                </a:lnTo>
                <a:lnTo>
                  <a:pt x="0" y="1171953"/>
                </a:lnTo>
                <a:lnTo>
                  <a:pt x="0" y="1187862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4851643" y="3691655"/>
            <a:ext cx="1785980" cy="11672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85980" y="0"/>
                </a:moveTo>
                <a:lnTo>
                  <a:pt x="1785980" y="1151371"/>
                </a:lnTo>
                <a:lnTo>
                  <a:pt x="0" y="1151371"/>
                </a:lnTo>
                <a:lnTo>
                  <a:pt x="0" y="1167280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6521219" y="1476678"/>
            <a:ext cx="116405" cy="9234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07511"/>
                </a:lnTo>
                <a:lnTo>
                  <a:pt x="116405" y="907511"/>
                </a:lnTo>
                <a:lnTo>
                  <a:pt x="116405" y="92342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3174652" y="2404430"/>
            <a:ext cx="797010" cy="1296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3772"/>
                </a:lnTo>
                <a:lnTo>
                  <a:pt x="797010" y="113772"/>
                </a:lnTo>
                <a:lnTo>
                  <a:pt x="797010" y="12968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2941530" y="2404430"/>
            <a:ext cx="233122" cy="528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3122" y="0"/>
                </a:moveTo>
                <a:lnTo>
                  <a:pt x="233122" y="513052"/>
                </a:lnTo>
                <a:lnTo>
                  <a:pt x="0" y="513052"/>
                </a:lnTo>
                <a:lnTo>
                  <a:pt x="0" y="52896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961339" y="2404430"/>
            <a:ext cx="1213313" cy="2704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13313" y="0"/>
                </a:moveTo>
                <a:lnTo>
                  <a:pt x="1213313" y="254571"/>
                </a:lnTo>
                <a:lnTo>
                  <a:pt x="0" y="254571"/>
                </a:lnTo>
                <a:lnTo>
                  <a:pt x="0" y="270480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3174652" y="1412719"/>
            <a:ext cx="3346566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46566" y="63958"/>
                </a:moveTo>
                <a:lnTo>
                  <a:pt x="0" y="4572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5503040" y="487019"/>
            <a:ext cx="2036356" cy="98965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Полилиния 17"/>
          <p:cNvSpPr/>
          <p:nvPr/>
        </p:nvSpPr>
        <p:spPr>
          <a:xfrm>
            <a:off x="7438100" y="372565"/>
            <a:ext cx="1857621" cy="711950"/>
          </a:xfrm>
          <a:custGeom>
            <a:avLst/>
            <a:gdLst>
              <a:gd name="connsiteX0" fmla="*/ 0 w 1857621"/>
              <a:gd name="connsiteY0" fmla="*/ 0 h 711950"/>
              <a:gd name="connsiteX1" fmla="*/ 1857621 w 1857621"/>
              <a:gd name="connsiteY1" fmla="*/ 0 h 711950"/>
              <a:gd name="connsiteX2" fmla="*/ 1857621 w 1857621"/>
              <a:gd name="connsiteY2" fmla="*/ 711950 h 711950"/>
              <a:gd name="connsiteX3" fmla="*/ 0 w 1857621"/>
              <a:gd name="connsiteY3" fmla="*/ 711950 h 711950"/>
              <a:gd name="connsiteX4" fmla="*/ 0 w 1857621"/>
              <a:gd name="connsiteY4" fmla="*/ 0 h 7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621" h="711950">
                <a:moveTo>
                  <a:pt x="0" y="0"/>
                </a:moveTo>
                <a:lnTo>
                  <a:pt x="1857621" y="0"/>
                </a:lnTo>
                <a:lnTo>
                  <a:pt x="1857621" y="711950"/>
                </a:lnTo>
                <a:lnTo>
                  <a:pt x="0" y="711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/>
              <a:t>Космос</a:t>
            </a:r>
          </a:p>
        </p:txBody>
      </p:sp>
      <p:sp>
        <p:nvSpPr>
          <p:cNvPr id="19" name="Прямоугольник с одним усеченным и одним скругленным углом 18"/>
          <p:cNvSpPr/>
          <p:nvPr/>
        </p:nvSpPr>
        <p:spPr>
          <a:xfrm>
            <a:off x="2248229" y="1458439"/>
            <a:ext cx="1852846" cy="945991"/>
          </a:xfrm>
          <a:prstGeom prst="snip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4000" r="-4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Полилиния 19"/>
          <p:cNvSpPr/>
          <p:nvPr/>
        </p:nvSpPr>
        <p:spPr>
          <a:xfrm>
            <a:off x="2596355" y="990341"/>
            <a:ext cx="1531774" cy="355639"/>
          </a:xfrm>
          <a:custGeom>
            <a:avLst/>
            <a:gdLst>
              <a:gd name="connsiteX0" fmla="*/ 0 w 1531774"/>
              <a:gd name="connsiteY0" fmla="*/ 0 h 355639"/>
              <a:gd name="connsiteX1" fmla="*/ 1531774 w 1531774"/>
              <a:gd name="connsiteY1" fmla="*/ 0 h 355639"/>
              <a:gd name="connsiteX2" fmla="*/ 1531774 w 1531774"/>
              <a:gd name="connsiteY2" fmla="*/ 355639 h 355639"/>
              <a:gd name="connsiteX3" fmla="*/ 0 w 1531774"/>
              <a:gd name="connsiteY3" fmla="*/ 355639 h 355639"/>
              <a:gd name="connsiteX4" fmla="*/ 0 w 1531774"/>
              <a:gd name="connsiteY4" fmla="*/ 0 h 3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774" h="355639">
                <a:moveTo>
                  <a:pt x="0" y="0"/>
                </a:moveTo>
                <a:lnTo>
                  <a:pt x="1531774" y="0"/>
                </a:lnTo>
                <a:lnTo>
                  <a:pt x="1531774" y="355639"/>
                </a:lnTo>
                <a:lnTo>
                  <a:pt x="0" y="3556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/>
              <a:t>Транспорт</a:t>
            </a:r>
            <a:r>
              <a:rPr lang="ru-RU" sz="600" kern="1200" dirty="0"/>
              <a:t> 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601546" y="2674910"/>
            <a:ext cx="719586" cy="760855"/>
          </a:xfrm>
          <a:prstGeom prst="flowChartAlternateProcess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олилиния 21"/>
          <p:cNvSpPr/>
          <p:nvPr/>
        </p:nvSpPr>
        <p:spPr>
          <a:xfrm>
            <a:off x="1491916" y="3590479"/>
            <a:ext cx="961911" cy="278057"/>
          </a:xfrm>
          <a:custGeom>
            <a:avLst/>
            <a:gdLst>
              <a:gd name="connsiteX0" fmla="*/ 0 w 961911"/>
              <a:gd name="connsiteY0" fmla="*/ 0 h 278057"/>
              <a:gd name="connsiteX1" fmla="*/ 961911 w 961911"/>
              <a:gd name="connsiteY1" fmla="*/ 0 h 278057"/>
              <a:gd name="connsiteX2" fmla="*/ 961911 w 961911"/>
              <a:gd name="connsiteY2" fmla="*/ 278057 h 278057"/>
              <a:gd name="connsiteX3" fmla="*/ 0 w 961911"/>
              <a:gd name="connsiteY3" fmla="*/ 278057 h 278057"/>
              <a:gd name="connsiteX4" fmla="*/ 0 w 961911"/>
              <a:gd name="connsiteY4" fmla="*/ 0 h 27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911" h="278057">
                <a:moveTo>
                  <a:pt x="0" y="0"/>
                </a:moveTo>
                <a:lnTo>
                  <a:pt x="961911" y="0"/>
                </a:lnTo>
                <a:lnTo>
                  <a:pt x="961911" y="278057"/>
                </a:lnTo>
                <a:lnTo>
                  <a:pt x="0" y="278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Ракета</a:t>
            </a:r>
            <a:r>
              <a:rPr lang="ru-RU" sz="600" kern="1200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78088" y="2933392"/>
            <a:ext cx="926885" cy="79850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олилиния 23"/>
          <p:cNvSpPr/>
          <p:nvPr/>
        </p:nvSpPr>
        <p:spPr>
          <a:xfrm>
            <a:off x="2330556" y="3827345"/>
            <a:ext cx="962129" cy="295734"/>
          </a:xfrm>
          <a:custGeom>
            <a:avLst/>
            <a:gdLst>
              <a:gd name="connsiteX0" fmla="*/ 0 w 962129"/>
              <a:gd name="connsiteY0" fmla="*/ 0 h 295734"/>
              <a:gd name="connsiteX1" fmla="*/ 962129 w 962129"/>
              <a:gd name="connsiteY1" fmla="*/ 0 h 295734"/>
              <a:gd name="connsiteX2" fmla="*/ 962129 w 962129"/>
              <a:gd name="connsiteY2" fmla="*/ 295734 h 295734"/>
              <a:gd name="connsiteX3" fmla="*/ 0 w 962129"/>
              <a:gd name="connsiteY3" fmla="*/ 295734 h 295734"/>
              <a:gd name="connsiteX4" fmla="*/ 0 w 962129"/>
              <a:gd name="connsiteY4" fmla="*/ 0 h 2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129" h="295734">
                <a:moveTo>
                  <a:pt x="0" y="0"/>
                </a:moveTo>
                <a:lnTo>
                  <a:pt x="962129" y="0"/>
                </a:lnTo>
                <a:lnTo>
                  <a:pt x="962129" y="295734"/>
                </a:lnTo>
                <a:lnTo>
                  <a:pt x="0" y="2957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Звездолет</a:t>
            </a:r>
            <a:r>
              <a:rPr lang="ru-RU" sz="600" kern="1200" dirty="0"/>
              <a:t> 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578802" y="2534112"/>
            <a:ext cx="785723" cy="750699"/>
          </a:xfrm>
          <a:prstGeom prst="flowChartProcess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олилиния 25"/>
          <p:cNvSpPr/>
          <p:nvPr/>
        </p:nvSpPr>
        <p:spPr>
          <a:xfrm>
            <a:off x="3632400" y="3412572"/>
            <a:ext cx="955498" cy="426516"/>
          </a:xfrm>
          <a:custGeom>
            <a:avLst/>
            <a:gdLst>
              <a:gd name="connsiteX0" fmla="*/ 0 w 955498"/>
              <a:gd name="connsiteY0" fmla="*/ 0 h 426516"/>
              <a:gd name="connsiteX1" fmla="*/ 955498 w 955498"/>
              <a:gd name="connsiteY1" fmla="*/ 0 h 426516"/>
              <a:gd name="connsiteX2" fmla="*/ 955498 w 955498"/>
              <a:gd name="connsiteY2" fmla="*/ 426516 h 426516"/>
              <a:gd name="connsiteX3" fmla="*/ 0 w 955498"/>
              <a:gd name="connsiteY3" fmla="*/ 426516 h 426516"/>
              <a:gd name="connsiteX4" fmla="*/ 0 w 955498"/>
              <a:gd name="connsiteY4" fmla="*/ 0 h 42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98" h="426516">
                <a:moveTo>
                  <a:pt x="0" y="0"/>
                </a:moveTo>
                <a:lnTo>
                  <a:pt x="955498" y="0"/>
                </a:lnTo>
                <a:lnTo>
                  <a:pt x="955498" y="426516"/>
                </a:lnTo>
                <a:lnTo>
                  <a:pt x="0" y="426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Спутник</a:t>
            </a:r>
          </a:p>
        </p:txBody>
      </p:sp>
      <p:sp>
        <p:nvSpPr>
          <p:cNvPr id="27" name="Прямоугольник с одним усеченным и одним скругленным углом 26"/>
          <p:cNvSpPr/>
          <p:nvPr/>
        </p:nvSpPr>
        <p:spPr>
          <a:xfrm>
            <a:off x="5626448" y="2400098"/>
            <a:ext cx="2022352" cy="1291556"/>
          </a:xfrm>
          <a:prstGeom prst="snipRound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олилиния 27"/>
          <p:cNvSpPr/>
          <p:nvPr/>
        </p:nvSpPr>
        <p:spPr>
          <a:xfrm>
            <a:off x="4994113" y="1921163"/>
            <a:ext cx="3054534" cy="374065"/>
          </a:xfrm>
          <a:custGeom>
            <a:avLst/>
            <a:gdLst>
              <a:gd name="connsiteX0" fmla="*/ 0 w 3054534"/>
              <a:gd name="connsiteY0" fmla="*/ 0 h 374065"/>
              <a:gd name="connsiteX1" fmla="*/ 3054534 w 3054534"/>
              <a:gd name="connsiteY1" fmla="*/ 0 h 374065"/>
              <a:gd name="connsiteX2" fmla="*/ 3054534 w 3054534"/>
              <a:gd name="connsiteY2" fmla="*/ 374065 h 374065"/>
              <a:gd name="connsiteX3" fmla="*/ 0 w 3054534"/>
              <a:gd name="connsiteY3" fmla="*/ 374065 h 374065"/>
              <a:gd name="connsiteX4" fmla="*/ 0 w 3054534"/>
              <a:gd name="connsiteY4" fmla="*/ 0 h 37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34" h="374065">
                <a:moveTo>
                  <a:pt x="0" y="0"/>
                </a:moveTo>
                <a:lnTo>
                  <a:pt x="3054534" y="0"/>
                </a:lnTo>
                <a:lnTo>
                  <a:pt x="3054534" y="374065"/>
                </a:lnTo>
                <a:lnTo>
                  <a:pt x="0" y="3740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/>
              <a:t>Космические </a:t>
            </a:r>
            <a:r>
              <a:rPr lang="ru-RU" sz="600" kern="1200" dirty="0"/>
              <a:t> </a:t>
            </a:r>
            <a:r>
              <a:rPr lang="ru-RU" sz="1800" kern="1200" dirty="0"/>
              <a:t>объекты</a:t>
            </a:r>
          </a:p>
        </p:txBody>
      </p:sp>
      <p:sp>
        <p:nvSpPr>
          <p:cNvPr id="29" name="Овал 28"/>
          <p:cNvSpPr/>
          <p:nvPr/>
        </p:nvSpPr>
        <p:spPr>
          <a:xfrm>
            <a:off x="4309463" y="4858935"/>
            <a:ext cx="1084360" cy="915118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олилиния 29"/>
          <p:cNvSpPr/>
          <p:nvPr/>
        </p:nvSpPr>
        <p:spPr>
          <a:xfrm>
            <a:off x="4287336" y="4565460"/>
            <a:ext cx="1137681" cy="199308"/>
          </a:xfrm>
          <a:custGeom>
            <a:avLst/>
            <a:gdLst>
              <a:gd name="connsiteX0" fmla="*/ 0 w 1137681"/>
              <a:gd name="connsiteY0" fmla="*/ 0 h 199308"/>
              <a:gd name="connsiteX1" fmla="*/ 1137681 w 1137681"/>
              <a:gd name="connsiteY1" fmla="*/ 0 h 199308"/>
              <a:gd name="connsiteX2" fmla="*/ 1137681 w 1137681"/>
              <a:gd name="connsiteY2" fmla="*/ 199308 h 199308"/>
              <a:gd name="connsiteX3" fmla="*/ 0 w 1137681"/>
              <a:gd name="connsiteY3" fmla="*/ 199308 h 199308"/>
              <a:gd name="connsiteX4" fmla="*/ 0 w 1137681"/>
              <a:gd name="connsiteY4" fmla="*/ 0 h 1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81" h="199308">
                <a:moveTo>
                  <a:pt x="0" y="0"/>
                </a:moveTo>
                <a:lnTo>
                  <a:pt x="1137681" y="0"/>
                </a:lnTo>
                <a:lnTo>
                  <a:pt x="1137681" y="199308"/>
                </a:lnTo>
                <a:lnTo>
                  <a:pt x="0" y="199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Планеты</a:t>
            </a:r>
            <a:r>
              <a:rPr lang="ru-RU" sz="600" kern="1200" dirty="0"/>
              <a:t> </a:t>
            </a:r>
          </a:p>
        </p:txBody>
      </p:sp>
      <p:sp>
        <p:nvSpPr>
          <p:cNvPr id="31" name="Овал 30"/>
          <p:cNvSpPr/>
          <p:nvPr/>
        </p:nvSpPr>
        <p:spPr>
          <a:xfrm>
            <a:off x="5718025" y="4879518"/>
            <a:ext cx="1046635" cy="956257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олилиния 31"/>
          <p:cNvSpPr/>
          <p:nvPr/>
        </p:nvSpPr>
        <p:spPr>
          <a:xfrm>
            <a:off x="5429935" y="4528065"/>
            <a:ext cx="760363" cy="212376"/>
          </a:xfrm>
          <a:custGeom>
            <a:avLst/>
            <a:gdLst>
              <a:gd name="connsiteX0" fmla="*/ 0 w 760363"/>
              <a:gd name="connsiteY0" fmla="*/ 0 h 212376"/>
              <a:gd name="connsiteX1" fmla="*/ 760363 w 760363"/>
              <a:gd name="connsiteY1" fmla="*/ 0 h 212376"/>
              <a:gd name="connsiteX2" fmla="*/ 760363 w 760363"/>
              <a:gd name="connsiteY2" fmla="*/ 212376 h 212376"/>
              <a:gd name="connsiteX3" fmla="*/ 0 w 760363"/>
              <a:gd name="connsiteY3" fmla="*/ 212376 h 212376"/>
              <a:gd name="connsiteX4" fmla="*/ 0 w 760363"/>
              <a:gd name="connsiteY4" fmla="*/ 0 h 2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363" h="212376">
                <a:moveTo>
                  <a:pt x="0" y="0"/>
                </a:moveTo>
                <a:lnTo>
                  <a:pt x="760363" y="0"/>
                </a:lnTo>
                <a:lnTo>
                  <a:pt x="760363" y="212376"/>
                </a:lnTo>
                <a:lnTo>
                  <a:pt x="0" y="2123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Звезды</a:t>
            </a:r>
            <a:r>
              <a:rPr lang="ru-RU" sz="600" kern="1200" dirty="0"/>
              <a:t> </a:t>
            </a:r>
          </a:p>
        </p:txBody>
      </p:sp>
      <p:sp>
        <p:nvSpPr>
          <p:cNvPr id="33" name="Овал 32"/>
          <p:cNvSpPr/>
          <p:nvPr/>
        </p:nvSpPr>
        <p:spPr>
          <a:xfrm>
            <a:off x="7127372" y="4783507"/>
            <a:ext cx="1039322" cy="839524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олилиния 33"/>
          <p:cNvSpPr/>
          <p:nvPr/>
        </p:nvSpPr>
        <p:spPr>
          <a:xfrm>
            <a:off x="6771393" y="4491086"/>
            <a:ext cx="1085566" cy="98320"/>
          </a:xfrm>
          <a:custGeom>
            <a:avLst/>
            <a:gdLst>
              <a:gd name="connsiteX0" fmla="*/ 0 w 1085566"/>
              <a:gd name="connsiteY0" fmla="*/ 0 h 98320"/>
              <a:gd name="connsiteX1" fmla="*/ 1085566 w 1085566"/>
              <a:gd name="connsiteY1" fmla="*/ 0 h 98320"/>
              <a:gd name="connsiteX2" fmla="*/ 1085566 w 1085566"/>
              <a:gd name="connsiteY2" fmla="*/ 98320 h 98320"/>
              <a:gd name="connsiteX3" fmla="*/ 0 w 1085566"/>
              <a:gd name="connsiteY3" fmla="*/ 98320 h 98320"/>
              <a:gd name="connsiteX4" fmla="*/ 0 w 1085566"/>
              <a:gd name="connsiteY4" fmla="*/ 0 h 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566" h="98320">
                <a:moveTo>
                  <a:pt x="0" y="0"/>
                </a:moveTo>
                <a:lnTo>
                  <a:pt x="1085566" y="0"/>
                </a:lnTo>
                <a:lnTo>
                  <a:pt x="1085566" y="98320"/>
                </a:lnTo>
                <a:lnTo>
                  <a:pt x="0" y="9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Метеориты</a:t>
            </a:r>
          </a:p>
        </p:txBody>
      </p:sp>
      <p:sp>
        <p:nvSpPr>
          <p:cNvPr id="35" name="Прямоугольник с одним скругленным углом 34"/>
          <p:cNvSpPr/>
          <p:nvPr/>
        </p:nvSpPr>
        <p:spPr>
          <a:xfrm>
            <a:off x="9036828" y="1268511"/>
            <a:ext cx="1988196" cy="982371"/>
          </a:xfrm>
          <a:prstGeom prst="round1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олилиния 35"/>
          <p:cNvSpPr/>
          <p:nvPr/>
        </p:nvSpPr>
        <p:spPr>
          <a:xfrm>
            <a:off x="10197446" y="790405"/>
            <a:ext cx="1723400" cy="310041"/>
          </a:xfrm>
          <a:custGeom>
            <a:avLst/>
            <a:gdLst>
              <a:gd name="connsiteX0" fmla="*/ 0 w 1723400"/>
              <a:gd name="connsiteY0" fmla="*/ 0 h 310041"/>
              <a:gd name="connsiteX1" fmla="*/ 1723400 w 1723400"/>
              <a:gd name="connsiteY1" fmla="*/ 0 h 310041"/>
              <a:gd name="connsiteX2" fmla="*/ 1723400 w 1723400"/>
              <a:gd name="connsiteY2" fmla="*/ 310041 h 310041"/>
              <a:gd name="connsiteX3" fmla="*/ 0 w 1723400"/>
              <a:gd name="connsiteY3" fmla="*/ 310041 h 310041"/>
              <a:gd name="connsiteX4" fmla="*/ 0 w 1723400"/>
              <a:gd name="connsiteY4" fmla="*/ 0 h 3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400" h="310041">
                <a:moveTo>
                  <a:pt x="0" y="0"/>
                </a:moveTo>
                <a:lnTo>
                  <a:pt x="1723400" y="0"/>
                </a:lnTo>
                <a:lnTo>
                  <a:pt x="1723400" y="310041"/>
                </a:lnTo>
                <a:lnTo>
                  <a:pt x="0" y="3100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/>
              <a:t>Профессии</a:t>
            </a:r>
            <a:r>
              <a:rPr lang="ru-RU" sz="600" kern="1200" dirty="0"/>
              <a:t> 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7798859" y="3265655"/>
            <a:ext cx="1188712" cy="579276"/>
          </a:xfrm>
          <a:prstGeom prst="snip1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олилиния 37"/>
          <p:cNvSpPr/>
          <p:nvPr/>
        </p:nvSpPr>
        <p:spPr>
          <a:xfrm>
            <a:off x="7892097" y="3917134"/>
            <a:ext cx="1283571" cy="279819"/>
          </a:xfrm>
          <a:custGeom>
            <a:avLst/>
            <a:gdLst>
              <a:gd name="connsiteX0" fmla="*/ 0 w 1283571"/>
              <a:gd name="connsiteY0" fmla="*/ 0 h 279819"/>
              <a:gd name="connsiteX1" fmla="*/ 1283571 w 1283571"/>
              <a:gd name="connsiteY1" fmla="*/ 0 h 279819"/>
              <a:gd name="connsiteX2" fmla="*/ 1283571 w 1283571"/>
              <a:gd name="connsiteY2" fmla="*/ 279819 h 279819"/>
              <a:gd name="connsiteX3" fmla="*/ 0 w 1283571"/>
              <a:gd name="connsiteY3" fmla="*/ 279819 h 279819"/>
              <a:gd name="connsiteX4" fmla="*/ 0 w 1283571"/>
              <a:gd name="connsiteY4" fmla="*/ 0 h 27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571" h="279819">
                <a:moveTo>
                  <a:pt x="0" y="0"/>
                </a:moveTo>
                <a:lnTo>
                  <a:pt x="1283571" y="0"/>
                </a:lnTo>
                <a:lnTo>
                  <a:pt x="1283571" y="279819"/>
                </a:lnTo>
                <a:lnTo>
                  <a:pt x="0" y="2798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Космонавт</a:t>
            </a: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9401662" y="3457060"/>
            <a:ext cx="1087908" cy="658869"/>
          </a:xfrm>
          <a:prstGeom prst="snip1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олилиния 39"/>
          <p:cNvSpPr/>
          <p:nvPr/>
        </p:nvSpPr>
        <p:spPr>
          <a:xfrm>
            <a:off x="9310623" y="4210603"/>
            <a:ext cx="1275200" cy="188902"/>
          </a:xfrm>
          <a:custGeom>
            <a:avLst/>
            <a:gdLst>
              <a:gd name="connsiteX0" fmla="*/ 0 w 1275200"/>
              <a:gd name="connsiteY0" fmla="*/ 0 h 188902"/>
              <a:gd name="connsiteX1" fmla="*/ 1275200 w 1275200"/>
              <a:gd name="connsiteY1" fmla="*/ 0 h 188902"/>
              <a:gd name="connsiteX2" fmla="*/ 1275200 w 1275200"/>
              <a:gd name="connsiteY2" fmla="*/ 188902 h 188902"/>
              <a:gd name="connsiteX3" fmla="*/ 0 w 1275200"/>
              <a:gd name="connsiteY3" fmla="*/ 188902 h 188902"/>
              <a:gd name="connsiteX4" fmla="*/ 0 w 1275200"/>
              <a:gd name="connsiteY4" fmla="*/ 0 h 18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200" h="188902">
                <a:moveTo>
                  <a:pt x="0" y="0"/>
                </a:moveTo>
                <a:lnTo>
                  <a:pt x="1275200" y="0"/>
                </a:lnTo>
                <a:lnTo>
                  <a:pt x="1275200" y="188902"/>
                </a:lnTo>
                <a:lnTo>
                  <a:pt x="0" y="188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Конструктор</a:t>
            </a:r>
            <a:r>
              <a:rPr lang="ru-RU" sz="600" kern="1200" dirty="0"/>
              <a:t> </a:t>
            </a:r>
          </a:p>
        </p:txBody>
      </p:sp>
      <p:sp>
        <p:nvSpPr>
          <p:cNvPr id="41" name="Прямоугольник с одним вырезанным углом 40"/>
          <p:cNvSpPr/>
          <p:nvPr/>
        </p:nvSpPr>
        <p:spPr>
          <a:xfrm>
            <a:off x="10932498" y="3727602"/>
            <a:ext cx="1090848" cy="695874"/>
          </a:xfrm>
          <a:prstGeom prst="snip1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Полилиния 41"/>
          <p:cNvSpPr/>
          <p:nvPr/>
        </p:nvSpPr>
        <p:spPr>
          <a:xfrm>
            <a:off x="10731018" y="4424516"/>
            <a:ext cx="1372749" cy="303827"/>
          </a:xfrm>
          <a:custGeom>
            <a:avLst/>
            <a:gdLst>
              <a:gd name="connsiteX0" fmla="*/ 0 w 1372749"/>
              <a:gd name="connsiteY0" fmla="*/ 0 h 303826"/>
              <a:gd name="connsiteX1" fmla="*/ 1372749 w 1372749"/>
              <a:gd name="connsiteY1" fmla="*/ 0 h 303826"/>
              <a:gd name="connsiteX2" fmla="*/ 1372749 w 1372749"/>
              <a:gd name="connsiteY2" fmla="*/ 303826 h 303826"/>
              <a:gd name="connsiteX3" fmla="*/ 0 w 1372749"/>
              <a:gd name="connsiteY3" fmla="*/ 303826 h 303826"/>
              <a:gd name="connsiteX4" fmla="*/ 0 w 1372749"/>
              <a:gd name="connsiteY4" fmla="*/ 0 h 30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749" h="303826">
                <a:moveTo>
                  <a:pt x="1372749" y="1"/>
                </a:moveTo>
                <a:lnTo>
                  <a:pt x="0" y="1"/>
                </a:lnTo>
                <a:lnTo>
                  <a:pt x="0" y="303825"/>
                </a:lnTo>
                <a:lnTo>
                  <a:pt x="1372749" y="303825"/>
                </a:lnTo>
                <a:lnTo>
                  <a:pt x="1372749" y="1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1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Испытатель</a:t>
            </a:r>
            <a:r>
              <a:rPr lang="ru-RU" sz="600" kern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18</TotalTime>
  <Words>1853</Words>
  <Application>Microsoft Office PowerPoint</Application>
  <PresentationFormat>Произвольный</PresentationFormat>
  <Paragraphs>190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Gallery</vt:lpstr>
      <vt:lpstr> Активизация словаря детей старшего дошкольного возраста </vt:lpstr>
      <vt:lpstr>Активизировать словарь – значит осмысленно пользоваться словами, переводить слова из пассивного состояния в активное</vt:lpstr>
      <vt:lpstr>Слайд 3</vt:lpstr>
      <vt:lpstr>Лексические упражнения для активизации словаря</vt:lpstr>
      <vt:lpstr>Речевые дидактические игры</vt:lpstr>
      <vt:lpstr>Слайд 6</vt:lpstr>
      <vt:lpstr>Слайд 7</vt:lpstr>
      <vt:lpstr>Слайд 8</vt:lpstr>
      <vt:lpstr>Кластер </vt:lpstr>
      <vt:lpstr>Слайд 10</vt:lpstr>
      <vt:lpstr>Этапы создания мнемотаблицы</vt:lpstr>
      <vt:lpstr>Сюжетно-ролевые игры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Евгений</cp:lastModifiedBy>
  <cp:revision>144</cp:revision>
  <dcterms:created xsi:type="dcterms:W3CDTF">2021-07-20T13:09:00Z</dcterms:created>
  <dcterms:modified xsi:type="dcterms:W3CDTF">2022-04-19T12:01:23Z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2A9BCA3B051D4C1C9F8E63B4DFD7B64D</vt:lpwstr>
  </property>
  <property fmtid="{D5CDD505-2E9C-101B-9397-08002B2CF9AE}" pid="3" name="KSOProductBuildVer">
    <vt:lpwstr>1049-11.2.0.11074</vt:lpwstr>
  </property>
</Properties>
</file>